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7" r:id="rId2"/>
    <p:sldId id="335" r:id="rId3"/>
    <p:sldId id="366" r:id="rId4"/>
    <p:sldId id="356" r:id="rId5"/>
    <p:sldId id="355" r:id="rId6"/>
    <p:sldId id="354" r:id="rId7"/>
    <p:sldId id="353" r:id="rId8"/>
    <p:sldId id="362" r:id="rId9"/>
    <p:sldId id="371" r:id="rId10"/>
    <p:sldId id="374" r:id="rId11"/>
    <p:sldId id="373" r:id="rId12"/>
    <p:sldId id="377" r:id="rId13"/>
    <p:sldId id="323" r:id="rId14"/>
    <p:sldId id="339" r:id="rId15"/>
    <p:sldId id="265" r:id="rId16"/>
    <p:sldId id="367" r:id="rId17"/>
    <p:sldId id="360" r:id="rId18"/>
    <p:sldId id="264" r:id="rId19"/>
    <p:sldId id="338" r:id="rId20"/>
    <p:sldId id="359" r:id="rId21"/>
    <p:sldId id="361" r:id="rId22"/>
    <p:sldId id="271" r:id="rId23"/>
    <p:sldId id="272" r:id="rId24"/>
    <p:sldId id="344" r:id="rId25"/>
    <p:sldId id="267" r:id="rId26"/>
    <p:sldId id="363" r:id="rId27"/>
    <p:sldId id="340" r:id="rId28"/>
    <p:sldId id="364" r:id="rId29"/>
    <p:sldId id="330" r:id="rId30"/>
    <p:sldId id="343" r:id="rId31"/>
    <p:sldId id="304" r:id="rId32"/>
    <p:sldId id="326" r:id="rId33"/>
    <p:sldId id="331" r:id="rId34"/>
    <p:sldId id="332" r:id="rId35"/>
    <p:sldId id="357" r:id="rId36"/>
    <p:sldId id="370" r:id="rId37"/>
    <p:sldId id="351" r:id="rId38"/>
    <p:sldId id="345" r:id="rId39"/>
    <p:sldId id="348" r:id="rId40"/>
    <p:sldId id="372" r:id="rId41"/>
    <p:sldId id="352" r:id="rId42"/>
  </p:sldIdLst>
  <p:sldSz cx="9144000" cy="6858000" type="screen4x3"/>
  <p:notesSz cx="6858000" cy="99266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92745"/>
    <a:srgbClr val="FB75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7" autoAdjust="0"/>
    <p:restoredTop sz="94628" autoAdjust="0"/>
  </p:normalViewPr>
  <p:slideViewPr>
    <p:cSldViewPr>
      <p:cViewPr varScale="1">
        <p:scale>
          <a:sx n="64" d="100"/>
          <a:sy n="64" d="100"/>
        </p:scale>
        <p:origin x="1325" y="72"/>
      </p:cViewPr>
      <p:guideLst>
        <p:guide orient="horz" pos="2160"/>
        <p:guide pos="2880"/>
      </p:guideLst>
    </p:cSldViewPr>
  </p:slideViewPr>
  <p:outlineViewPr>
    <p:cViewPr>
      <p:scale>
        <a:sx n="33" d="100"/>
        <a:sy n="33" d="100"/>
      </p:scale>
      <p:origin x="0" y="282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96332"/>
          </a:xfrm>
          <a:prstGeom prst="rect">
            <a:avLst/>
          </a:prstGeom>
        </p:spPr>
        <p:txBody>
          <a:bodyPr vert="horz" lIns="91440" tIns="45720" rIns="91440" bIns="45720" rtlCol="0"/>
          <a:lstStyle>
            <a:lvl1pPr algn="r">
              <a:defRPr sz="1200"/>
            </a:lvl1pPr>
          </a:lstStyle>
          <a:p>
            <a:fld id="{55769A5C-7558-4A8A-AD63-37FA191EB8F0}" type="datetimeFigureOut">
              <a:rPr lang="el-GR" smtClean="0"/>
              <a:t>18/12/18</a:t>
            </a:fld>
            <a:endParaRPr lang="el-GR"/>
          </a:p>
        </p:txBody>
      </p:sp>
      <p:sp>
        <p:nvSpPr>
          <p:cNvPr id="4" name="Slide Image Placeholder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715153"/>
            <a:ext cx="548640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9428583"/>
            <a:ext cx="2971800" cy="496332"/>
          </a:xfrm>
          <a:prstGeom prst="rect">
            <a:avLst/>
          </a:prstGeom>
        </p:spPr>
        <p:txBody>
          <a:bodyPr vert="horz" lIns="91440" tIns="45720" rIns="91440" bIns="45720" rtlCol="0" anchor="b"/>
          <a:lstStyle>
            <a:lvl1pPr algn="r">
              <a:defRPr sz="1200"/>
            </a:lvl1pPr>
          </a:lstStyle>
          <a:p>
            <a:fld id="{4A5E3B6A-F787-47D2-87D9-DC3C36217D50}" type="slidenum">
              <a:rPr lang="el-GR" smtClean="0"/>
              <a:t>‹#›</a:t>
            </a:fld>
            <a:endParaRPr lang="el-GR"/>
          </a:p>
        </p:txBody>
      </p:sp>
    </p:spTree>
    <p:extLst>
      <p:ext uri="{BB962C8B-B14F-4D97-AF65-F5344CB8AC3E}">
        <p14:creationId xmlns:p14="http://schemas.microsoft.com/office/powerpoint/2010/main" val="1892341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4A5E3B6A-F787-47D2-87D9-DC3C36217D50}" type="slidenum">
              <a:rPr lang="el-GR" smtClean="0"/>
              <a:t>1</a:t>
            </a:fld>
            <a:endParaRPr lang="el-GR"/>
          </a:p>
        </p:txBody>
      </p:sp>
    </p:spTree>
    <p:extLst>
      <p:ext uri="{BB962C8B-B14F-4D97-AF65-F5344CB8AC3E}">
        <p14:creationId xmlns:p14="http://schemas.microsoft.com/office/powerpoint/2010/main" val="1889322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4A5E3B6A-F787-47D2-87D9-DC3C36217D50}" type="slidenum">
              <a:rPr lang="el-GR" smtClean="0"/>
              <a:t>6</a:t>
            </a:fld>
            <a:endParaRPr lang="el-GR"/>
          </a:p>
        </p:txBody>
      </p:sp>
    </p:spTree>
    <p:extLst>
      <p:ext uri="{BB962C8B-B14F-4D97-AF65-F5344CB8AC3E}">
        <p14:creationId xmlns:p14="http://schemas.microsoft.com/office/powerpoint/2010/main" val="2906305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4A5E3B6A-F787-47D2-87D9-DC3C36217D50}" type="slidenum">
              <a:rPr lang="el-GR" smtClean="0"/>
              <a:t>7</a:t>
            </a:fld>
            <a:endParaRPr lang="el-GR"/>
          </a:p>
        </p:txBody>
      </p:sp>
    </p:spTree>
    <p:extLst>
      <p:ext uri="{BB962C8B-B14F-4D97-AF65-F5344CB8AC3E}">
        <p14:creationId xmlns:p14="http://schemas.microsoft.com/office/powerpoint/2010/main" val="2054229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4A5E3B6A-F787-47D2-87D9-DC3C36217D50}" type="slidenum">
              <a:rPr lang="el-GR" smtClean="0"/>
              <a:t>8</a:t>
            </a:fld>
            <a:endParaRPr lang="el-GR"/>
          </a:p>
        </p:txBody>
      </p:sp>
    </p:spTree>
    <p:extLst>
      <p:ext uri="{BB962C8B-B14F-4D97-AF65-F5344CB8AC3E}">
        <p14:creationId xmlns:p14="http://schemas.microsoft.com/office/powerpoint/2010/main" val="2906305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4A5E3B6A-F787-47D2-87D9-DC3C36217D50}" type="slidenum">
              <a:rPr lang="el-GR" smtClean="0"/>
              <a:t>10</a:t>
            </a:fld>
            <a:endParaRPr lang="el-GR"/>
          </a:p>
        </p:txBody>
      </p:sp>
    </p:spTree>
    <p:extLst>
      <p:ext uri="{BB962C8B-B14F-4D97-AF65-F5344CB8AC3E}">
        <p14:creationId xmlns:p14="http://schemas.microsoft.com/office/powerpoint/2010/main" val="2906305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4A5E3B6A-F787-47D2-87D9-DC3C36217D50}" type="slidenum">
              <a:rPr lang="el-GR" smtClean="0"/>
              <a:t>11</a:t>
            </a:fld>
            <a:endParaRPr lang="el-GR"/>
          </a:p>
        </p:txBody>
      </p:sp>
    </p:spTree>
    <p:extLst>
      <p:ext uri="{BB962C8B-B14F-4D97-AF65-F5344CB8AC3E}">
        <p14:creationId xmlns:p14="http://schemas.microsoft.com/office/powerpoint/2010/main" val="2906305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4A5E3B6A-F787-47D2-87D9-DC3C36217D50}" type="slidenum">
              <a:rPr lang="el-GR" smtClean="0"/>
              <a:t>12</a:t>
            </a:fld>
            <a:endParaRPr lang="el-GR"/>
          </a:p>
        </p:txBody>
      </p:sp>
    </p:spTree>
    <p:extLst>
      <p:ext uri="{BB962C8B-B14F-4D97-AF65-F5344CB8AC3E}">
        <p14:creationId xmlns:p14="http://schemas.microsoft.com/office/powerpoint/2010/main" val="2906305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4A5E3B6A-F787-47D2-87D9-DC3C36217D50}" type="slidenum">
              <a:rPr lang="el-GR" smtClean="0"/>
              <a:t>13</a:t>
            </a:fld>
            <a:endParaRPr lang="el-GR"/>
          </a:p>
        </p:txBody>
      </p:sp>
    </p:spTree>
    <p:extLst>
      <p:ext uri="{BB962C8B-B14F-4D97-AF65-F5344CB8AC3E}">
        <p14:creationId xmlns:p14="http://schemas.microsoft.com/office/powerpoint/2010/main" val="82806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BE5E06EB-7D49-404D-82AF-52DA22104D31}" type="datetimeFigureOut">
              <a:rPr lang="el-GR" smtClean="0"/>
              <a:t>18/12/18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C2C8985-9766-4508-874E-934235B76240}" type="slidenum">
              <a:rPr lang="el-GR" smtClean="0"/>
              <a:t>‹#›</a:t>
            </a:fld>
            <a:endParaRPr lang="el-GR"/>
          </a:p>
        </p:txBody>
      </p:sp>
    </p:spTree>
    <p:extLst>
      <p:ext uri="{BB962C8B-B14F-4D97-AF65-F5344CB8AC3E}">
        <p14:creationId xmlns:p14="http://schemas.microsoft.com/office/powerpoint/2010/main" val="355320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BE5E06EB-7D49-404D-82AF-52DA22104D31}" type="datetimeFigureOut">
              <a:rPr lang="el-GR" smtClean="0"/>
              <a:t>18/12/18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C2C8985-9766-4508-874E-934235B76240}" type="slidenum">
              <a:rPr lang="el-GR" smtClean="0"/>
              <a:t>‹#›</a:t>
            </a:fld>
            <a:endParaRPr lang="el-GR"/>
          </a:p>
        </p:txBody>
      </p:sp>
    </p:spTree>
    <p:extLst>
      <p:ext uri="{BB962C8B-B14F-4D97-AF65-F5344CB8AC3E}">
        <p14:creationId xmlns:p14="http://schemas.microsoft.com/office/powerpoint/2010/main" val="1449594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BE5E06EB-7D49-404D-82AF-52DA22104D31}" type="datetimeFigureOut">
              <a:rPr lang="el-GR" smtClean="0"/>
              <a:t>18/12/18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C2C8985-9766-4508-874E-934235B76240}" type="slidenum">
              <a:rPr lang="el-GR" smtClean="0"/>
              <a:t>‹#›</a:t>
            </a:fld>
            <a:endParaRPr lang="el-GR"/>
          </a:p>
        </p:txBody>
      </p:sp>
    </p:spTree>
    <p:extLst>
      <p:ext uri="{BB962C8B-B14F-4D97-AF65-F5344CB8AC3E}">
        <p14:creationId xmlns:p14="http://schemas.microsoft.com/office/powerpoint/2010/main" val="3850337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BE5E06EB-7D49-404D-82AF-52DA22104D31}" type="datetimeFigureOut">
              <a:rPr lang="el-GR" smtClean="0"/>
              <a:t>18/12/18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C2C8985-9766-4508-874E-934235B76240}" type="slidenum">
              <a:rPr lang="el-GR" smtClean="0"/>
              <a:t>‹#›</a:t>
            </a:fld>
            <a:endParaRPr lang="el-GR"/>
          </a:p>
        </p:txBody>
      </p:sp>
    </p:spTree>
    <p:extLst>
      <p:ext uri="{BB962C8B-B14F-4D97-AF65-F5344CB8AC3E}">
        <p14:creationId xmlns:p14="http://schemas.microsoft.com/office/powerpoint/2010/main" val="3794052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5E06EB-7D49-404D-82AF-52DA22104D31}" type="datetimeFigureOut">
              <a:rPr lang="el-GR" smtClean="0"/>
              <a:t>18/12/18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C2C8985-9766-4508-874E-934235B76240}" type="slidenum">
              <a:rPr lang="el-GR" smtClean="0"/>
              <a:t>‹#›</a:t>
            </a:fld>
            <a:endParaRPr lang="el-GR"/>
          </a:p>
        </p:txBody>
      </p:sp>
    </p:spTree>
    <p:extLst>
      <p:ext uri="{BB962C8B-B14F-4D97-AF65-F5344CB8AC3E}">
        <p14:creationId xmlns:p14="http://schemas.microsoft.com/office/powerpoint/2010/main" val="1368012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BE5E06EB-7D49-404D-82AF-52DA22104D31}" type="datetimeFigureOut">
              <a:rPr lang="el-GR" smtClean="0"/>
              <a:t>18/12/18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C2C8985-9766-4508-874E-934235B76240}" type="slidenum">
              <a:rPr lang="el-GR" smtClean="0"/>
              <a:t>‹#›</a:t>
            </a:fld>
            <a:endParaRPr lang="el-GR"/>
          </a:p>
        </p:txBody>
      </p:sp>
    </p:spTree>
    <p:extLst>
      <p:ext uri="{BB962C8B-B14F-4D97-AF65-F5344CB8AC3E}">
        <p14:creationId xmlns:p14="http://schemas.microsoft.com/office/powerpoint/2010/main" val="2704823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BE5E06EB-7D49-404D-82AF-52DA22104D31}" type="datetimeFigureOut">
              <a:rPr lang="el-GR" smtClean="0"/>
              <a:t>18/12/18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C2C8985-9766-4508-874E-934235B76240}" type="slidenum">
              <a:rPr lang="el-GR" smtClean="0"/>
              <a:t>‹#›</a:t>
            </a:fld>
            <a:endParaRPr lang="el-GR"/>
          </a:p>
        </p:txBody>
      </p:sp>
    </p:spTree>
    <p:extLst>
      <p:ext uri="{BB962C8B-B14F-4D97-AF65-F5344CB8AC3E}">
        <p14:creationId xmlns:p14="http://schemas.microsoft.com/office/powerpoint/2010/main" val="3917625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BE5E06EB-7D49-404D-82AF-52DA22104D31}" type="datetimeFigureOut">
              <a:rPr lang="el-GR" smtClean="0"/>
              <a:t>18/12/18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5C2C8985-9766-4508-874E-934235B76240}" type="slidenum">
              <a:rPr lang="el-GR" smtClean="0"/>
              <a:t>‹#›</a:t>
            </a:fld>
            <a:endParaRPr lang="el-GR"/>
          </a:p>
        </p:txBody>
      </p:sp>
    </p:spTree>
    <p:extLst>
      <p:ext uri="{BB962C8B-B14F-4D97-AF65-F5344CB8AC3E}">
        <p14:creationId xmlns:p14="http://schemas.microsoft.com/office/powerpoint/2010/main" val="2237666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5E06EB-7D49-404D-82AF-52DA22104D31}" type="datetimeFigureOut">
              <a:rPr lang="el-GR" smtClean="0"/>
              <a:t>18/12/18</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5C2C8985-9766-4508-874E-934235B76240}" type="slidenum">
              <a:rPr lang="el-GR" smtClean="0"/>
              <a:t>‹#›</a:t>
            </a:fld>
            <a:endParaRPr lang="el-GR"/>
          </a:p>
        </p:txBody>
      </p:sp>
    </p:spTree>
    <p:extLst>
      <p:ext uri="{BB962C8B-B14F-4D97-AF65-F5344CB8AC3E}">
        <p14:creationId xmlns:p14="http://schemas.microsoft.com/office/powerpoint/2010/main" val="479258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5E06EB-7D49-404D-82AF-52DA22104D31}" type="datetimeFigureOut">
              <a:rPr lang="el-GR" smtClean="0"/>
              <a:t>18/12/18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C2C8985-9766-4508-874E-934235B76240}" type="slidenum">
              <a:rPr lang="el-GR" smtClean="0"/>
              <a:t>‹#›</a:t>
            </a:fld>
            <a:endParaRPr lang="el-GR"/>
          </a:p>
        </p:txBody>
      </p:sp>
    </p:spTree>
    <p:extLst>
      <p:ext uri="{BB962C8B-B14F-4D97-AF65-F5344CB8AC3E}">
        <p14:creationId xmlns:p14="http://schemas.microsoft.com/office/powerpoint/2010/main" val="1146131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5E06EB-7D49-404D-82AF-52DA22104D31}" type="datetimeFigureOut">
              <a:rPr lang="el-GR" smtClean="0"/>
              <a:t>18/12/18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C2C8985-9766-4508-874E-934235B76240}" type="slidenum">
              <a:rPr lang="el-GR" smtClean="0"/>
              <a:t>‹#›</a:t>
            </a:fld>
            <a:endParaRPr lang="el-GR"/>
          </a:p>
        </p:txBody>
      </p:sp>
    </p:spTree>
    <p:extLst>
      <p:ext uri="{BB962C8B-B14F-4D97-AF65-F5344CB8AC3E}">
        <p14:creationId xmlns:p14="http://schemas.microsoft.com/office/powerpoint/2010/main" val="2489133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5E06EB-7D49-404D-82AF-52DA22104D31}" type="datetimeFigureOut">
              <a:rPr lang="el-GR" smtClean="0"/>
              <a:t>18/12/18</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C8985-9766-4508-874E-934235B76240}" type="slidenum">
              <a:rPr lang="el-GR" smtClean="0"/>
              <a:t>‹#›</a:t>
            </a:fld>
            <a:endParaRPr lang="el-GR"/>
          </a:p>
        </p:txBody>
      </p:sp>
    </p:spTree>
    <p:extLst>
      <p:ext uri="{BB962C8B-B14F-4D97-AF65-F5344CB8AC3E}">
        <p14:creationId xmlns:p14="http://schemas.microsoft.com/office/powerpoint/2010/main" val="340051803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620688"/>
            <a:ext cx="6358086" cy="1470025"/>
          </a:xfrm>
        </p:spPr>
        <p:txBody>
          <a:bodyPr>
            <a:normAutofit/>
          </a:bodyPr>
          <a:lstStyle/>
          <a:p>
            <a:r>
              <a:rPr lang="en-US" sz="2800" dirty="0" smtClean="0"/>
              <a:t>        </a:t>
            </a:r>
            <a:r>
              <a:rPr lang="el-GR" sz="3200" b="1" dirty="0" smtClean="0"/>
              <a:t>Σ.Τ.Ε.Ε.Α.Ε.</a:t>
            </a:r>
            <a:endParaRPr lang="el-GR" sz="3200" b="1" dirty="0"/>
          </a:p>
        </p:txBody>
      </p:sp>
      <p:sp>
        <p:nvSpPr>
          <p:cNvPr id="3" name="Subtitle 2"/>
          <p:cNvSpPr>
            <a:spLocks noGrp="1"/>
          </p:cNvSpPr>
          <p:nvPr>
            <p:ph type="subTitle" idx="1"/>
          </p:nvPr>
        </p:nvSpPr>
        <p:spPr>
          <a:xfrm>
            <a:off x="395536" y="2564904"/>
            <a:ext cx="8280920" cy="1824608"/>
          </a:xfrm>
        </p:spPr>
        <p:txBody>
          <a:bodyPr>
            <a:normAutofit/>
          </a:bodyPr>
          <a:lstStyle/>
          <a:p>
            <a:r>
              <a:rPr lang="el-GR" sz="2800" b="1" dirty="0" smtClean="0">
                <a:solidFill>
                  <a:schemeClr val="tx1"/>
                </a:solidFill>
              </a:rPr>
              <a:t>31</a:t>
            </a:r>
            <a:r>
              <a:rPr lang="el-GR" sz="2800" b="1" baseline="30000" dirty="0" smtClean="0">
                <a:solidFill>
                  <a:schemeClr val="tx1"/>
                </a:solidFill>
              </a:rPr>
              <a:t>η</a:t>
            </a:r>
            <a:r>
              <a:rPr lang="el-GR" sz="2800" b="1" dirty="0" smtClean="0">
                <a:solidFill>
                  <a:schemeClr val="tx1"/>
                </a:solidFill>
              </a:rPr>
              <a:t> Τακτική Γενική Συνέλευση</a:t>
            </a:r>
          </a:p>
          <a:p>
            <a:r>
              <a:rPr lang="el-GR" sz="2800" b="1" dirty="0" smtClean="0">
                <a:solidFill>
                  <a:schemeClr val="tx1"/>
                </a:solidFill>
              </a:rPr>
              <a:t>12/12/2018</a:t>
            </a:r>
            <a:endParaRPr lang="el-GR" sz="2800" b="1" dirty="0">
              <a:solidFill>
                <a:schemeClr val="tx1"/>
              </a:solidFill>
            </a:endParaRPr>
          </a:p>
        </p:txBody>
      </p:sp>
      <p:pic>
        <p:nvPicPr>
          <p:cNvPr id="5" name="Picture 4" descr="STEEA - Transparent Black.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4025" y="5445224"/>
            <a:ext cx="205898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48192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8229600" cy="1143000"/>
          </a:xfrm>
        </p:spPr>
        <p:txBody>
          <a:bodyPr>
            <a:normAutofit/>
          </a:bodyPr>
          <a:lstStyle/>
          <a:p>
            <a:r>
              <a:rPr lang="el-GR" sz="2800" dirty="0"/>
              <a:t>Αποχαιρετισμός στον ιδρυτή του ΣΤΕΕΑΕ</a:t>
            </a:r>
            <a:endParaRPr lang="el-GR" sz="2800" dirty="0">
              <a:solidFill>
                <a:schemeClr val="bg2">
                  <a:lumMod val="40000"/>
                  <a:lumOff val="60000"/>
                </a:schemeClr>
              </a:solidFill>
            </a:endParaRPr>
          </a:p>
        </p:txBody>
      </p:sp>
      <p:sp>
        <p:nvSpPr>
          <p:cNvPr id="3" name="Content Placeholder 2"/>
          <p:cNvSpPr>
            <a:spLocks noGrp="1"/>
          </p:cNvSpPr>
          <p:nvPr>
            <p:ph idx="1"/>
          </p:nvPr>
        </p:nvSpPr>
        <p:spPr>
          <a:xfrm>
            <a:off x="1619672" y="2060848"/>
            <a:ext cx="5976664" cy="3024336"/>
          </a:xfrm>
        </p:spPr>
        <p:txBody>
          <a:bodyPr>
            <a:noAutofit/>
          </a:bodyPr>
          <a:lstStyle/>
          <a:p>
            <a:pPr lvl="0" fontAlgn="base" hangingPunct="0"/>
            <a:endParaRPr lang="el-GR" sz="1400" dirty="0"/>
          </a:p>
          <a:p>
            <a:pPr fontAlgn="base" hangingPunct="0"/>
            <a:r>
              <a:rPr lang="el-GR" sz="1400" dirty="0"/>
              <a:t>Ανεξάρτητα από τη συμμετοχή του στο Δ.Σ.,  χρησιμοποιεί τις επιχειρηματικές του γνωριμίες για να «προσανατολίζει» τη νομολογία προς όφελος όλων των Επιχειρήσεων Ενοικίασης Αυτοκινήτων</a:t>
            </a:r>
          </a:p>
          <a:p>
            <a:pPr fontAlgn="base" hangingPunct="0"/>
            <a:endParaRPr lang="el-GR" sz="1400" dirty="0" smtClean="0"/>
          </a:p>
          <a:p>
            <a:pPr fontAlgn="base" hangingPunct="0"/>
            <a:r>
              <a:rPr lang="el-GR" sz="1400" dirty="0" smtClean="0"/>
              <a:t>Μια σειρά από σημαντικά νομοθετήματα οφείλονται στις δικές του αποκλειστικά ενέργειες</a:t>
            </a:r>
            <a:r>
              <a:rPr lang="en-US" sz="1400" dirty="0" smtClean="0"/>
              <a:t>, </a:t>
            </a:r>
            <a:r>
              <a:rPr lang="el-GR" sz="1400" dirty="0" smtClean="0"/>
              <a:t>όπως</a:t>
            </a:r>
            <a:r>
              <a:rPr lang="en-US" sz="1400" dirty="0" smtClean="0"/>
              <a:t>:</a:t>
            </a:r>
            <a:endParaRPr lang="el-GR" sz="1400" dirty="0" smtClean="0"/>
          </a:p>
          <a:p>
            <a:pPr fontAlgn="base" hangingPunct="0">
              <a:buFont typeface="Wingdings" panose="05000000000000000000" pitchFamily="2" charset="2"/>
              <a:buChar char="ü"/>
            </a:pPr>
            <a:r>
              <a:rPr lang="el-GR" sz="1400" dirty="0" smtClean="0"/>
              <a:t>Συντελεστής Φορολογικών Αποσβέσεων 25%,</a:t>
            </a:r>
          </a:p>
          <a:p>
            <a:pPr fontAlgn="base" hangingPunct="0">
              <a:buFont typeface="Wingdings" panose="05000000000000000000" pitchFamily="2" charset="2"/>
              <a:buChar char="ü"/>
            </a:pPr>
            <a:r>
              <a:rPr lang="el-GR" sz="1400" dirty="0" smtClean="0"/>
              <a:t>Έκπτωση Μισθωμάτων 100%,</a:t>
            </a:r>
          </a:p>
          <a:p>
            <a:pPr fontAlgn="base" hangingPunct="0">
              <a:buFont typeface="Wingdings" panose="05000000000000000000" pitchFamily="2" charset="2"/>
              <a:buChar char="ü"/>
            </a:pPr>
            <a:r>
              <a:rPr lang="el-GR" sz="1400" dirty="0" smtClean="0"/>
              <a:t>Έκπτωση ΦΠΑ αγοράς αυτοκινήτων </a:t>
            </a:r>
          </a:p>
          <a:p>
            <a:pPr marL="0" indent="0" fontAlgn="base" hangingPunct="0">
              <a:buNone/>
            </a:pPr>
            <a:endParaRPr lang="el-GR" sz="1400" dirty="0" smtClean="0"/>
          </a:p>
          <a:p>
            <a:pPr marL="914400" lvl="2" indent="0" fontAlgn="base" hangingPunct="0">
              <a:buNone/>
            </a:pPr>
            <a:endParaRPr lang="el-GR" sz="600" dirty="0"/>
          </a:p>
          <a:p>
            <a:pPr marL="0" indent="0" fontAlgn="base" hangingPunct="0">
              <a:buNone/>
            </a:pPr>
            <a:endParaRPr lang="el-GR" sz="1400" dirty="0" smtClean="0"/>
          </a:p>
          <a:p>
            <a:pPr marL="0" indent="0" fontAlgn="base" hangingPunct="0">
              <a:buNone/>
            </a:pPr>
            <a:endParaRPr lang="el-GR" sz="1400" dirty="0"/>
          </a:p>
        </p:txBody>
      </p:sp>
      <p:pic>
        <p:nvPicPr>
          <p:cNvPr id="4" name="Picture 3" descr="STEEA - Transparent Black.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4025" y="5445224"/>
            <a:ext cx="205898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0657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8229600" cy="1143000"/>
          </a:xfrm>
        </p:spPr>
        <p:txBody>
          <a:bodyPr>
            <a:normAutofit/>
          </a:bodyPr>
          <a:lstStyle/>
          <a:p>
            <a:r>
              <a:rPr lang="el-GR" sz="2800" dirty="0"/>
              <a:t>Αποχαιρετισμός στον ιδρυτή του ΣΤΕΕΑΕ</a:t>
            </a:r>
            <a:endParaRPr lang="el-GR" sz="2800" dirty="0">
              <a:solidFill>
                <a:schemeClr val="bg2">
                  <a:lumMod val="40000"/>
                  <a:lumOff val="60000"/>
                </a:schemeClr>
              </a:solidFill>
            </a:endParaRPr>
          </a:p>
        </p:txBody>
      </p:sp>
      <p:sp>
        <p:nvSpPr>
          <p:cNvPr id="3" name="Content Placeholder 2"/>
          <p:cNvSpPr>
            <a:spLocks noGrp="1"/>
          </p:cNvSpPr>
          <p:nvPr>
            <p:ph idx="1"/>
          </p:nvPr>
        </p:nvSpPr>
        <p:spPr>
          <a:xfrm>
            <a:off x="107504" y="1916832"/>
            <a:ext cx="6264696" cy="3024336"/>
          </a:xfrm>
        </p:spPr>
        <p:txBody>
          <a:bodyPr>
            <a:noAutofit/>
          </a:bodyPr>
          <a:lstStyle/>
          <a:p>
            <a:pPr lvl="0" fontAlgn="base" hangingPunct="0"/>
            <a:endParaRPr lang="el-GR" sz="1400" dirty="0"/>
          </a:p>
          <a:p>
            <a:pPr fontAlgn="base" hangingPunct="0"/>
            <a:endParaRPr lang="el-GR" sz="1400" dirty="0" smtClean="0"/>
          </a:p>
          <a:p>
            <a:pPr marL="0" indent="0" algn="ctr" fontAlgn="base" hangingPunct="0">
              <a:buNone/>
            </a:pPr>
            <a:r>
              <a:rPr lang="el-GR" sz="2000" dirty="0" smtClean="0"/>
              <a:t>Εμείς οι Έλληνες και η χώρα μας</a:t>
            </a:r>
          </a:p>
          <a:p>
            <a:pPr marL="0" indent="0" algn="ctr" fontAlgn="base" hangingPunct="0">
              <a:buNone/>
            </a:pPr>
            <a:r>
              <a:rPr lang="el-GR" sz="2000" dirty="0"/>
              <a:t>έ</a:t>
            </a:r>
            <a:r>
              <a:rPr lang="el-GR" sz="2000" dirty="0" smtClean="0"/>
              <a:t>χουμε τη δυνατότητα να κάνουμε θαύματα, </a:t>
            </a:r>
          </a:p>
          <a:p>
            <a:pPr marL="0" indent="0" algn="ctr" fontAlgn="base" hangingPunct="0">
              <a:buNone/>
            </a:pPr>
            <a:r>
              <a:rPr lang="el-GR" sz="2000" b="1" dirty="0" smtClean="0"/>
              <a:t>αλλά πρέπει πρώτα αυτό εμείς να το πιστέψουμε</a:t>
            </a:r>
          </a:p>
          <a:p>
            <a:pPr marL="0" indent="0" algn="ctr" fontAlgn="base" hangingPunct="0">
              <a:buNone/>
            </a:pPr>
            <a:endParaRPr lang="el-GR" sz="2000" b="1" dirty="0"/>
          </a:p>
          <a:p>
            <a:pPr marL="0" indent="0" algn="ctr" fontAlgn="base" hangingPunct="0">
              <a:buNone/>
            </a:pPr>
            <a:r>
              <a:rPr lang="el-GR" sz="2000" dirty="0" smtClean="0"/>
              <a:t>Θεόδωρος Βασιλάκης</a:t>
            </a:r>
            <a:endParaRPr lang="el-GR" sz="2000" dirty="0"/>
          </a:p>
        </p:txBody>
      </p:sp>
      <p:pic>
        <p:nvPicPr>
          <p:cNvPr id="4" name="Picture 3" descr="STEEA - Transparent Black.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4025" y="5445224"/>
            <a:ext cx="205898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teamgr.USR\Desktop\Θεόδωρος Βασιλάκης.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7186" y="2113745"/>
            <a:ext cx="2592923"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19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8229600" cy="1143000"/>
          </a:xfrm>
        </p:spPr>
        <p:txBody>
          <a:bodyPr>
            <a:normAutofit/>
          </a:bodyPr>
          <a:lstStyle/>
          <a:p>
            <a:r>
              <a:rPr lang="el-GR" sz="2800" dirty="0"/>
              <a:t>Αποχαιρετισμός στον ιδρυτή του ΣΤΕΕΑΕ</a:t>
            </a:r>
            <a:endParaRPr lang="el-GR" sz="2800" dirty="0">
              <a:solidFill>
                <a:schemeClr val="bg2">
                  <a:lumMod val="40000"/>
                  <a:lumOff val="60000"/>
                </a:schemeClr>
              </a:solidFill>
            </a:endParaRPr>
          </a:p>
        </p:txBody>
      </p:sp>
      <p:sp>
        <p:nvSpPr>
          <p:cNvPr id="3" name="Content Placeholder 2"/>
          <p:cNvSpPr>
            <a:spLocks noGrp="1"/>
          </p:cNvSpPr>
          <p:nvPr>
            <p:ph idx="1"/>
          </p:nvPr>
        </p:nvSpPr>
        <p:spPr>
          <a:xfrm>
            <a:off x="1547664" y="1484784"/>
            <a:ext cx="5976664" cy="3024336"/>
          </a:xfrm>
        </p:spPr>
        <p:txBody>
          <a:bodyPr>
            <a:noAutofit/>
          </a:bodyPr>
          <a:lstStyle/>
          <a:p>
            <a:pPr lvl="0" fontAlgn="base" hangingPunct="0"/>
            <a:endParaRPr lang="el-GR" sz="1400" dirty="0"/>
          </a:p>
          <a:p>
            <a:pPr fontAlgn="base" hangingPunct="0"/>
            <a:endParaRPr lang="el-GR" sz="1400" dirty="0" smtClean="0"/>
          </a:p>
          <a:p>
            <a:pPr marL="0" indent="0" algn="ctr" fontAlgn="base" hangingPunct="0">
              <a:buNone/>
            </a:pPr>
            <a:r>
              <a:rPr lang="el-GR" sz="1800" dirty="0" smtClean="0"/>
              <a:t>Ο ΣΤΕΕΑΕ, με ομόφωνη απόφαση του Δ.Σ., </a:t>
            </a:r>
          </a:p>
          <a:p>
            <a:pPr marL="0" indent="0" algn="ctr" fontAlgn="base" hangingPunct="0">
              <a:buNone/>
            </a:pPr>
            <a:r>
              <a:rPr lang="el-GR" sz="1800" dirty="0" smtClean="0"/>
              <a:t>τιμά  την συνεισφορά του </a:t>
            </a:r>
          </a:p>
          <a:p>
            <a:pPr marL="0" indent="0" algn="ctr" fontAlgn="base" hangingPunct="0">
              <a:buNone/>
            </a:pPr>
            <a:r>
              <a:rPr lang="el-GR" sz="1800" dirty="0" smtClean="0"/>
              <a:t>απονέμοντας στην οικογένειά του τιμητική πλακέτα </a:t>
            </a:r>
          </a:p>
        </p:txBody>
      </p:sp>
      <p:pic>
        <p:nvPicPr>
          <p:cNvPr id="1028" name="Picture 4" descr="C:\Users\steamgr.USR\Desktop\plaket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70" r="10636"/>
          <a:stretch/>
        </p:blipFill>
        <p:spPr bwMode="auto">
          <a:xfrm>
            <a:off x="2771799" y="3284984"/>
            <a:ext cx="3714959" cy="3278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919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204864"/>
            <a:ext cx="8229600" cy="1143000"/>
          </a:xfrm>
        </p:spPr>
        <p:txBody>
          <a:bodyPr>
            <a:normAutofit/>
          </a:bodyPr>
          <a:lstStyle/>
          <a:p>
            <a:r>
              <a:rPr lang="el-GR" sz="3200" dirty="0" smtClean="0">
                <a:solidFill>
                  <a:schemeClr val="bg2">
                    <a:lumMod val="40000"/>
                    <a:lumOff val="60000"/>
                  </a:schemeClr>
                </a:solidFill>
              </a:rPr>
              <a:t> </a:t>
            </a:r>
            <a:r>
              <a:rPr lang="el-GR" sz="3200" b="1" dirty="0" smtClean="0"/>
              <a:t>ΤΟΜΕΑΣ ΘΕΜΑΤΩΝ</a:t>
            </a:r>
            <a:endParaRPr lang="el-GR" sz="3200" b="1" dirty="0"/>
          </a:p>
        </p:txBody>
      </p:sp>
      <p:sp>
        <p:nvSpPr>
          <p:cNvPr id="3" name="Content Placeholder 2"/>
          <p:cNvSpPr>
            <a:spLocks noGrp="1"/>
          </p:cNvSpPr>
          <p:nvPr>
            <p:ph idx="1"/>
          </p:nvPr>
        </p:nvSpPr>
        <p:spPr>
          <a:xfrm>
            <a:off x="467544" y="3356992"/>
            <a:ext cx="8208912" cy="1152129"/>
          </a:xfrm>
        </p:spPr>
        <p:txBody>
          <a:bodyPr>
            <a:normAutofit/>
          </a:bodyPr>
          <a:lstStyle/>
          <a:p>
            <a:pPr marL="0" indent="0" algn="ctr">
              <a:buNone/>
            </a:pPr>
            <a:r>
              <a:rPr lang="el-GR" b="1" dirty="0" smtClean="0"/>
              <a:t>Κλαδικά Θέματα </a:t>
            </a:r>
          </a:p>
          <a:p>
            <a:pPr marL="0" indent="0" algn="ctr">
              <a:buNone/>
            </a:pPr>
            <a:endParaRPr lang="el-GR" dirty="0" smtClean="0">
              <a:solidFill>
                <a:schemeClr val="bg2">
                  <a:lumMod val="40000"/>
                  <a:lumOff val="60000"/>
                </a:schemeClr>
              </a:solidFill>
            </a:endParaRPr>
          </a:p>
          <a:p>
            <a:pPr algn="ctr"/>
            <a:endParaRPr lang="el-GR" sz="7200" dirty="0"/>
          </a:p>
        </p:txBody>
      </p:sp>
      <p:pic>
        <p:nvPicPr>
          <p:cNvPr id="4" name="Picture 3" descr="STEEA - Transparent Black.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4025" y="5445224"/>
            <a:ext cx="205898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80976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1296144"/>
          </a:xfrm>
        </p:spPr>
        <p:txBody>
          <a:bodyPr>
            <a:normAutofit/>
          </a:bodyPr>
          <a:lstStyle/>
          <a:p>
            <a:r>
              <a:rPr lang="el-GR" sz="2800" dirty="0" smtClean="0"/>
              <a:t>Ενοικίαση </a:t>
            </a:r>
            <a:r>
              <a:rPr lang="el-GR" sz="2800" dirty="0"/>
              <a:t>με </a:t>
            </a:r>
            <a:r>
              <a:rPr lang="el-GR" sz="2800" dirty="0" smtClean="0"/>
              <a:t>Οδηγό</a:t>
            </a:r>
            <a:br>
              <a:rPr lang="el-GR" sz="2800" dirty="0" smtClean="0"/>
            </a:br>
            <a:r>
              <a:rPr lang="el-GR" sz="2800" dirty="0" smtClean="0"/>
              <a:t>Ακόμη μια ΤΑΧΙ-</a:t>
            </a:r>
            <a:r>
              <a:rPr lang="el-GR" sz="2800" dirty="0" err="1" smtClean="0"/>
              <a:t>κή</a:t>
            </a:r>
            <a:r>
              <a:rPr lang="el-GR" sz="2800" dirty="0" smtClean="0"/>
              <a:t> Απόφαση</a:t>
            </a:r>
            <a:endParaRPr lang="el-GR" sz="2800" dirty="0"/>
          </a:p>
        </p:txBody>
      </p:sp>
      <p:sp>
        <p:nvSpPr>
          <p:cNvPr id="3" name="Content Placeholder 2"/>
          <p:cNvSpPr>
            <a:spLocks noGrp="1"/>
          </p:cNvSpPr>
          <p:nvPr>
            <p:ph idx="1"/>
          </p:nvPr>
        </p:nvSpPr>
        <p:spPr>
          <a:xfrm>
            <a:off x="611560" y="1844824"/>
            <a:ext cx="7920880" cy="3816424"/>
          </a:xfrm>
        </p:spPr>
        <p:txBody>
          <a:bodyPr>
            <a:normAutofit fontScale="40000" lnSpcReduction="20000"/>
          </a:bodyPr>
          <a:lstStyle/>
          <a:p>
            <a:endParaRPr lang="el-GR" sz="800" dirty="0" smtClean="0"/>
          </a:p>
          <a:p>
            <a:endParaRPr lang="el-GR" sz="800" dirty="0" smtClean="0"/>
          </a:p>
          <a:p>
            <a:r>
              <a:rPr lang="el-GR" sz="3500" dirty="0" smtClean="0"/>
              <a:t>Απόφαση του Υπουργείου Μεταφορών τροποποιεί για άλλη μια φορά το πλαίσιο για την Ενοικίαση με Οδηγό</a:t>
            </a:r>
          </a:p>
          <a:p>
            <a:endParaRPr lang="el-GR" sz="3500" dirty="0" smtClean="0"/>
          </a:p>
          <a:p>
            <a:r>
              <a:rPr lang="el-GR" sz="3500" dirty="0" smtClean="0"/>
              <a:t>Δημοσιεύεται στο ΦΕΚ χωρίς καμία προηγούμενη ενημέρωση</a:t>
            </a:r>
          </a:p>
          <a:p>
            <a:endParaRPr lang="el-GR" sz="3500" dirty="0"/>
          </a:p>
          <a:p>
            <a:r>
              <a:rPr lang="el-GR" sz="3500" dirty="0" smtClean="0"/>
              <a:t>Προβλέπει </a:t>
            </a:r>
          </a:p>
          <a:p>
            <a:pPr lvl="1">
              <a:buFont typeface="Wingdings" panose="05000000000000000000" pitchFamily="2" charset="2"/>
              <a:buChar char="Ø"/>
            </a:pPr>
            <a:r>
              <a:rPr lang="el-GR" sz="3500" dirty="0" smtClean="0"/>
              <a:t>	νέο τρόπο σήμανσης στα Αυτοκίνητα (μπλε ταινία ειδικών προδιαγραφών)</a:t>
            </a:r>
          </a:p>
          <a:p>
            <a:pPr lvl="1" algn="just">
              <a:buFont typeface="Wingdings" panose="05000000000000000000" pitchFamily="2" charset="2"/>
              <a:buChar char="Ø"/>
            </a:pPr>
            <a:r>
              <a:rPr lang="el-GR" sz="3500" dirty="0" smtClean="0"/>
              <a:t>	αυστηρότερες κυρώσεις</a:t>
            </a:r>
            <a:r>
              <a:rPr lang="en-US" sz="3500" dirty="0" smtClean="0"/>
              <a:t>:</a:t>
            </a:r>
            <a:r>
              <a:rPr lang="el-GR" sz="3500" dirty="0" smtClean="0"/>
              <a:t> 850 € πρόστιμο (από 500 €), </a:t>
            </a:r>
          </a:p>
          <a:p>
            <a:pPr marL="0" indent="0" algn="just">
              <a:buNone/>
            </a:pPr>
            <a:r>
              <a:rPr lang="el-GR" sz="3500" dirty="0" smtClean="0"/>
              <a:t>                                                                        30 ημέρες αφαίρεση Άδειας και Πινακίδων Κυκλοφορίας (αντί 10)</a:t>
            </a:r>
            <a:endParaRPr lang="en-US" sz="3500" dirty="0" smtClean="0"/>
          </a:p>
          <a:p>
            <a:pPr marL="0" indent="0" algn="just">
              <a:buNone/>
            </a:pPr>
            <a:endParaRPr lang="en-US" sz="3500" dirty="0"/>
          </a:p>
          <a:p>
            <a:pPr marL="0" indent="0" algn="just">
              <a:buNone/>
            </a:pPr>
            <a:r>
              <a:rPr lang="en-US" sz="3500" dirty="0" smtClean="0"/>
              <a:t>O </a:t>
            </a:r>
            <a:r>
              <a:rPr lang="el-GR" sz="3500" dirty="0" smtClean="0"/>
              <a:t>ΣΤΕΕΑΕ με υπόμνημα του έχει εκφράσει τη δυσαρέσκειά του και ζητάει την εξαίρεση των Εταιρειών Ενοικίασης Αυτοκινήτων από τη διάταξη</a:t>
            </a:r>
            <a:endParaRPr lang="en-US" sz="3500" dirty="0" smtClean="0"/>
          </a:p>
          <a:p>
            <a:pPr marL="0" indent="0" algn="just">
              <a:buNone/>
            </a:pPr>
            <a:endParaRPr lang="en-US" sz="3500" dirty="0"/>
          </a:p>
          <a:p>
            <a:pPr marL="0" indent="0" algn="just">
              <a:buNone/>
            </a:pPr>
            <a:r>
              <a:rPr lang="el-GR" sz="3500" dirty="0" smtClean="0"/>
              <a:t>Δυστυχώς, ο ΗΑΤΤΑ είναι σύμφωνος με την παραπάνω διάταξη και ο Πρόεδρός του υποβάλλει στο Υπουργείο Τουρισμού πρόταση με είδη σήμανσης</a:t>
            </a:r>
          </a:p>
          <a:p>
            <a:pPr marL="2743200" lvl="6" indent="0">
              <a:buNone/>
            </a:pPr>
            <a:r>
              <a:rPr lang="el-GR" sz="3500" dirty="0" smtClean="0"/>
              <a:t> </a:t>
            </a:r>
          </a:p>
          <a:p>
            <a:endParaRPr lang="el-GR" sz="1800" dirty="0"/>
          </a:p>
          <a:p>
            <a:pPr marL="0" indent="0">
              <a:buNone/>
            </a:pPr>
            <a:r>
              <a:rPr lang="el-GR" sz="1800" dirty="0" smtClean="0"/>
              <a:t> </a:t>
            </a:r>
            <a:endParaRPr lang="el-GR" sz="1800" dirty="0"/>
          </a:p>
          <a:p>
            <a:endParaRPr lang="el-GR" dirty="0"/>
          </a:p>
        </p:txBody>
      </p:sp>
      <p:pic>
        <p:nvPicPr>
          <p:cNvPr id="4" name="Picture 3" descr="STEEA - Transparent Black.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4025" y="5445224"/>
            <a:ext cx="205898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43202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smtClean="0">
                <a:solidFill>
                  <a:schemeClr val="bg2">
                    <a:lumMod val="40000"/>
                    <a:lumOff val="60000"/>
                  </a:schemeClr>
                </a:solidFill>
              </a:rPr>
              <a:t> </a:t>
            </a:r>
            <a:r>
              <a:rPr lang="el-GR" sz="2800" dirty="0" smtClean="0"/>
              <a:t>Ενοικίαση </a:t>
            </a:r>
            <a:r>
              <a:rPr lang="el-GR" sz="2800" dirty="0"/>
              <a:t>με </a:t>
            </a:r>
            <a:r>
              <a:rPr lang="el-GR" sz="2800" dirty="0" smtClean="0"/>
              <a:t>Οδηγό</a:t>
            </a:r>
            <a:br>
              <a:rPr lang="el-GR" sz="2800" dirty="0" smtClean="0"/>
            </a:br>
            <a:endParaRPr lang="el-GR" sz="1600" dirty="0"/>
          </a:p>
        </p:txBody>
      </p:sp>
      <p:sp>
        <p:nvSpPr>
          <p:cNvPr id="3" name="Content Placeholder 2"/>
          <p:cNvSpPr>
            <a:spLocks noGrp="1"/>
          </p:cNvSpPr>
          <p:nvPr>
            <p:ph idx="1"/>
          </p:nvPr>
        </p:nvSpPr>
        <p:spPr>
          <a:xfrm>
            <a:off x="1331639" y="1600200"/>
            <a:ext cx="6840761" cy="3340968"/>
          </a:xfrm>
        </p:spPr>
        <p:txBody>
          <a:bodyPr>
            <a:normAutofit/>
          </a:bodyPr>
          <a:lstStyle/>
          <a:p>
            <a:endParaRPr lang="el-GR" sz="800" dirty="0" smtClean="0"/>
          </a:p>
          <a:p>
            <a:pPr marL="0" indent="0">
              <a:buNone/>
            </a:pPr>
            <a:r>
              <a:rPr lang="el-GR" sz="1400" dirty="0" smtClean="0"/>
              <a:t>Στους υπόλοιπους όρους, ο ΣΤΕΕΑΕ πετυχαίνει </a:t>
            </a:r>
          </a:p>
          <a:p>
            <a:pPr marL="0" indent="0">
              <a:buNone/>
            </a:pPr>
            <a:endParaRPr lang="el-GR" sz="1400" dirty="0" smtClean="0"/>
          </a:p>
          <a:p>
            <a:pPr>
              <a:buFont typeface="Wingdings" panose="05000000000000000000" pitchFamily="2" charset="2"/>
              <a:buChar char="Ø"/>
            </a:pPr>
            <a:r>
              <a:rPr lang="el-GR" sz="1400" dirty="0" smtClean="0"/>
              <a:t> Περαιτέρω μείωση της ελάχιστης διάρκειας της Σύμβασης  σε</a:t>
            </a:r>
            <a:r>
              <a:rPr lang="en-US" sz="1400" dirty="0" smtClean="0"/>
              <a:t>:</a:t>
            </a:r>
            <a:r>
              <a:rPr lang="el-GR" sz="1400" dirty="0" smtClean="0"/>
              <a:t> </a:t>
            </a:r>
          </a:p>
          <a:p>
            <a:pPr marL="0" indent="0">
              <a:buNone/>
            </a:pPr>
            <a:r>
              <a:rPr lang="el-GR" sz="1800" dirty="0" smtClean="0"/>
              <a:t>         </a:t>
            </a:r>
            <a:r>
              <a:rPr lang="el-GR" sz="1800" dirty="0" smtClean="0">
                <a:latin typeface="Calibri"/>
              </a:rPr>
              <a:t>−   </a:t>
            </a:r>
            <a:r>
              <a:rPr lang="el-GR" sz="1400" dirty="0" smtClean="0">
                <a:latin typeface="Calibri"/>
              </a:rPr>
              <a:t>3 ώρες για την Ηπειρωτική Ελλάδα</a:t>
            </a:r>
            <a:endParaRPr lang="el-GR" sz="1400" dirty="0" smtClean="0"/>
          </a:p>
          <a:p>
            <a:pPr lvl="1"/>
            <a:r>
              <a:rPr lang="el-GR" sz="1400" dirty="0" smtClean="0"/>
              <a:t>30</a:t>
            </a:r>
            <a:r>
              <a:rPr lang="el-GR" sz="1400" dirty="0"/>
              <a:t>’ για τα νησιά </a:t>
            </a:r>
            <a:r>
              <a:rPr lang="el-GR" sz="1400" dirty="0" smtClean="0"/>
              <a:t> για τους μήνες από Μάιο έως και Αύγουστο</a:t>
            </a:r>
          </a:p>
          <a:p>
            <a:pPr marL="457200" lvl="1" indent="0">
              <a:buNone/>
            </a:pPr>
            <a:r>
              <a:rPr lang="el-GR" sz="1400" dirty="0" smtClean="0"/>
              <a:t>        (Εξαιρούνται η Κρήτη και η Εύβοια όπου ισχύει η 3ωρη διάρκεια)</a:t>
            </a:r>
          </a:p>
          <a:p>
            <a:pPr marL="457200" lvl="1" indent="0">
              <a:buNone/>
            </a:pPr>
            <a:endParaRPr lang="el-GR" sz="1400" dirty="0"/>
          </a:p>
          <a:p>
            <a:pPr>
              <a:buFont typeface="Wingdings" panose="05000000000000000000" pitchFamily="2" charset="2"/>
              <a:buChar char="Ø"/>
            </a:pPr>
            <a:r>
              <a:rPr lang="el-GR" sz="1400" dirty="0" smtClean="0"/>
              <a:t>Ασφαλιστική Ενημερότητα του Οδηγού από οποιοδήποτε φορέα και όχι αποκλειστικά από το ΙΚΑ</a:t>
            </a:r>
          </a:p>
          <a:p>
            <a:pPr marL="0" indent="0" algn="r">
              <a:buNone/>
            </a:pPr>
            <a:endParaRPr lang="el-GR" sz="1400" dirty="0"/>
          </a:p>
        </p:txBody>
      </p:sp>
      <p:pic>
        <p:nvPicPr>
          <p:cNvPr id="4" name="Picture 3" descr="STEEA - Transparent Black.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4025" y="5445224"/>
            <a:ext cx="205898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29693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fontScale="90000"/>
          </a:bodyPr>
          <a:lstStyle/>
          <a:p>
            <a:r>
              <a:rPr lang="el-GR" sz="2800" b="1" dirty="0" smtClean="0">
                <a:solidFill>
                  <a:schemeClr val="bg2">
                    <a:lumMod val="40000"/>
                    <a:lumOff val="60000"/>
                  </a:schemeClr>
                </a:solidFill>
              </a:rPr>
              <a:t> </a:t>
            </a:r>
            <a:r>
              <a:rPr lang="el-GR" sz="3100" dirty="0" smtClean="0"/>
              <a:t>Ενοικίαση </a:t>
            </a:r>
            <a:r>
              <a:rPr lang="el-GR" sz="3100" dirty="0"/>
              <a:t>με </a:t>
            </a:r>
            <a:r>
              <a:rPr lang="el-GR" sz="3100" dirty="0" smtClean="0"/>
              <a:t>Οδηγό</a:t>
            </a:r>
            <a:r>
              <a:rPr lang="el-GR" sz="2800" dirty="0" smtClean="0"/>
              <a:t/>
            </a:r>
            <a:br>
              <a:rPr lang="el-GR" sz="2800" dirty="0" smtClean="0"/>
            </a:br>
            <a:r>
              <a:rPr lang="el-GR" sz="2800" dirty="0" smtClean="0"/>
              <a:t>Μεταφορά πελατών Τουριστικών Καταλυμάτων</a:t>
            </a:r>
            <a:br>
              <a:rPr lang="el-GR" sz="2800" dirty="0" smtClean="0"/>
            </a:br>
            <a:r>
              <a:rPr lang="en-US" sz="2800" dirty="0" smtClean="0"/>
              <a:t>Shuttle Bus</a:t>
            </a:r>
            <a:r>
              <a:rPr lang="el-GR" sz="2800" dirty="0" smtClean="0"/>
              <a:t/>
            </a:r>
            <a:br>
              <a:rPr lang="el-GR" sz="2800" dirty="0" smtClean="0"/>
            </a:br>
            <a:endParaRPr lang="el-GR" sz="1600" dirty="0"/>
          </a:p>
        </p:txBody>
      </p:sp>
      <p:sp>
        <p:nvSpPr>
          <p:cNvPr id="3" name="Content Placeholder 2"/>
          <p:cNvSpPr>
            <a:spLocks noGrp="1"/>
          </p:cNvSpPr>
          <p:nvPr>
            <p:ph idx="1"/>
          </p:nvPr>
        </p:nvSpPr>
        <p:spPr>
          <a:xfrm>
            <a:off x="1331640" y="2104256"/>
            <a:ext cx="6840761" cy="3340968"/>
          </a:xfrm>
        </p:spPr>
        <p:txBody>
          <a:bodyPr>
            <a:normAutofit/>
          </a:bodyPr>
          <a:lstStyle/>
          <a:p>
            <a:endParaRPr lang="el-GR" sz="800" dirty="0" smtClean="0"/>
          </a:p>
          <a:p>
            <a:pPr marL="0" indent="0">
              <a:buNone/>
            </a:pPr>
            <a:r>
              <a:rPr lang="el-GR" sz="1400" dirty="0" smtClean="0"/>
              <a:t>Η μεταφορά των πελατών Τουριστικών Καταλυμάτων από και προς τα σημεία άφιξης/ αναχώρησης επιτρέπεται είτε με Δ.Χ. αυτοκίνητα ή με Ι.Χ. αυτοκίνητα ιδιοκτησίας των Καταλυμάτων  (ν.4093/2012)</a:t>
            </a:r>
          </a:p>
          <a:p>
            <a:pPr marL="0" indent="0">
              <a:buNone/>
            </a:pPr>
            <a:endParaRPr lang="el-GR" sz="1400" dirty="0"/>
          </a:p>
          <a:p>
            <a:pPr marL="0" indent="0">
              <a:buNone/>
            </a:pPr>
            <a:r>
              <a:rPr lang="el-GR" sz="1400" dirty="0" smtClean="0"/>
              <a:t>Ο ΣΤΕΕΑΕ έχει υποβάλλει αίτημα προς το Υπουργείο Μεταφορών και  στο Υπουργείο Τουρισμού ώστε να επιτραπεί να παρέχεται η υπηρεσία αυτή και από τις Εταιρίες Ενοικίασης Αυτοκινήτων</a:t>
            </a:r>
          </a:p>
          <a:p>
            <a:pPr marL="0" indent="0">
              <a:buNone/>
            </a:pPr>
            <a:endParaRPr lang="el-GR" sz="1400" dirty="0"/>
          </a:p>
          <a:p>
            <a:pPr marL="0" indent="0">
              <a:buNone/>
            </a:pPr>
            <a:endParaRPr lang="el-GR" sz="1400" dirty="0"/>
          </a:p>
        </p:txBody>
      </p:sp>
      <p:pic>
        <p:nvPicPr>
          <p:cNvPr id="4" name="Picture 3" descr="STEEA - Transparent Black.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4025" y="5445224"/>
            <a:ext cx="205898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36908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850106"/>
          </a:xfrm>
        </p:spPr>
        <p:txBody>
          <a:bodyPr>
            <a:normAutofit fontScale="90000"/>
          </a:bodyPr>
          <a:lstStyle/>
          <a:p>
            <a:r>
              <a:rPr lang="el-GR" dirty="0" smtClean="0">
                <a:solidFill>
                  <a:schemeClr val="bg2">
                    <a:lumMod val="40000"/>
                    <a:lumOff val="60000"/>
                  </a:schemeClr>
                </a:solidFill>
              </a:rPr>
              <a:t> </a:t>
            </a:r>
            <a:r>
              <a:rPr lang="el-GR" sz="3100" dirty="0" smtClean="0"/>
              <a:t>Κλήσεις για παράνομη στάθμευση</a:t>
            </a:r>
            <a:r>
              <a:rPr lang="el-GR" sz="2800" dirty="0" smtClean="0">
                <a:solidFill>
                  <a:schemeClr val="bg2">
                    <a:lumMod val="40000"/>
                    <a:lumOff val="60000"/>
                  </a:schemeClr>
                </a:solidFill>
              </a:rPr>
              <a:t/>
            </a:r>
            <a:br>
              <a:rPr lang="el-GR" sz="2800" dirty="0" smtClean="0">
                <a:solidFill>
                  <a:schemeClr val="bg2">
                    <a:lumMod val="40000"/>
                    <a:lumOff val="60000"/>
                  </a:schemeClr>
                </a:solidFill>
              </a:rPr>
            </a:br>
            <a:endParaRPr lang="el-GR" dirty="0">
              <a:solidFill>
                <a:schemeClr val="bg2">
                  <a:lumMod val="40000"/>
                  <a:lumOff val="60000"/>
                </a:schemeClr>
              </a:solidFill>
            </a:endParaRPr>
          </a:p>
        </p:txBody>
      </p:sp>
      <p:sp>
        <p:nvSpPr>
          <p:cNvPr id="3" name="Content Placeholder 2"/>
          <p:cNvSpPr>
            <a:spLocks noGrp="1"/>
          </p:cNvSpPr>
          <p:nvPr>
            <p:ph idx="1"/>
          </p:nvPr>
        </p:nvSpPr>
        <p:spPr>
          <a:xfrm>
            <a:off x="1187624" y="1628800"/>
            <a:ext cx="6984776" cy="3024336"/>
          </a:xfrm>
        </p:spPr>
        <p:txBody>
          <a:bodyPr>
            <a:normAutofit fontScale="92500" lnSpcReduction="10000"/>
          </a:bodyPr>
          <a:lstStyle/>
          <a:p>
            <a:pPr marL="0" indent="0">
              <a:buNone/>
            </a:pPr>
            <a:r>
              <a:rPr lang="el-GR" sz="1500" dirty="0" smtClean="0"/>
              <a:t>Έντονο πρόβλημα από τις σωρηδόν ειδοποιήσεις για πρόστιμα  </a:t>
            </a:r>
          </a:p>
          <a:p>
            <a:endParaRPr lang="el-GR" sz="1500" dirty="0"/>
          </a:p>
          <a:p>
            <a:r>
              <a:rPr lang="el-GR" sz="1500" dirty="0" smtClean="0">
                <a:sym typeface="Wingdings"/>
              </a:rPr>
              <a:t>Υποβάλλεται υπόμνημα για </a:t>
            </a:r>
          </a:p>
          <a:p>
            <a:pPr lvl="1">
              <a:buFont typeface="Wingdings" panose="05000000000000000000" pitchFamily="2" charset="2"/>
              <a:buChar char="Ø"/>
            </a:pPr>
            <a:r>
              <a:rPr lang="el-GR" sz="1500" dirty="0" smtClean="0">
                <a:sym typeface="Wingdings"/>
              </a:rPr>
              <a:t>αναγνώριση της ευθύνης του μισθωτή ανεξάρτητα από τον χρόνο τέλεσης της παράβασης </a:t>
            </a:r>
          </a:p>
          <a:p>
            <a:pPr lvl="1">
              <a:buFont typeface="Wingdings" panose="05000000000000000000" pitchFamily="2" charset="2"/>
              <a:buChar char="Ø"/>
            </a:pPr>
            <a:r>
              <a:rPr lang="el-GR" sz="1500" dirty="0" smtClean="0">
                <a:sym typeface="Wingdings"/>
              </a:rPr>
              <a:t>βεβαίωση των προστίμων το αργότερο μέσα σε 3 χρόνια, αλλιώς παραγραφή τους </a:t>
            </a:r>
          </a:p>
          <a:p>
            <a:pPr marL="0" indent="0">
              <a:buNone/>
            </a:pPr>
            <a:endParaRPr lang="el-GR" sz="1500" dirty="0">
              <a:sym typeface="Wingdings"/>
            </a:endParaRPr>
          </a:p>
          <a:p>
            <a:endParaRPr lang="el-GR" sz="1500" dirty="0" smtClean="0">
              <a:sym typeface="Wingdings"/>
            </a:endParaRPr>
          </a:p>
          <a:p>
            <a:r>
              <a:rPr lang="el-GR" sz="1500" dirty="0" smtClean="0">
                <a:sym typeface="Wingdings"/>
              </a:rPr>
              <a:t>Απαίτηση των ΟΤΑ για γνωστοποίηση του ΑΦΜ του μισθωτή </a:t>
            </a:r>
          </a:p>
          <a:p>
            <a:pPr marL="0" indent="0">
              <a:buNone/>
            </a:pPr>
            <a:r>
              <a:rPr lang="el-GR" sz="1500" dirty="0" smtClean="0">
                <a:sym typeface="Wingdings"/>
              </a:rPr>
              <a:t>	Έγγραφα του υπουργείου Εσωτερικών «απαλλάσσουν» τα </a:t>
            </a:r>
            <a:r>
              <a:rPr lang="en-US" sz="1500" dirty="0" smtClean="0">
                <a:sym typeface="Wingdings"/>
              </a:rPr>
              <a:t>Rent-a-Car </a:t>
            </a:r>
            <a:r>
              <a:rPr lang="el-GR" sz="1500" dirty="0" smtClean="0">
                <a:sym typeface="Wingdings"/>
              </a:rPr>
              <a:t>από 	πληρωμή του πρόστιμου στις Αρχές που βεβαιώνουν τις κλήσεις</a:t>
            </a:r>
            <a:br>
              <a:rPr lang="el-GR" sz="1500" dirty="0" smtClean="0">
                <a:sym typeface="Wingdings"/>
              </a:rPr>
            </a:br>
            <a:r>
              <a:rPr lang="el-GR" sz="1500" dirty="0" smtClean="0">
                <a:sym typeface="Wingdings"/>
              </a:rPr>
              <a:t/>
            </a:r>
            <a:br>
              <a:rPr lang="el-GR" sz="1500" dirty="0" smtClean="0">
                <a:sym typeface="Wingdings"/>
              </a:rPr>
            </a:br>
            <a:endParaRPr lang="el-GR" sz="1500" dirty="0" smtClean="0">
              <a:sym typeface="Wingdings"/>
            </a:endParaRPr>
          </a:p>
          <a:p>
            <a:pPr marL="0" indent="0">
              <a:buNone/>
            </a:pPr>
            <a:endParaRPr lang="el-GR" dirty="0" smtClean="0"/>
          </a:p>
        </p:txBody>
      </p:sp>
      <p:pic>
        <p:nvPicPr>
          <p:cNvPr id="4" name="Picture 3" descr="STEEA - Transparent Black.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4025" y="5445224"/>
            <a:ext cx="205898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45559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1412776"/>
            <a:ext cx="7128792" cy="3744416"/>
          </a:xfrm>
        </p:spPr>
        <p:txBody>
          <a:bodyPr>
            <a:normAutofit/>
          </a:bodyPr>
          <a:lstStyle/>
          <a:p>
            <a:pPr marL="0" indent="0" algn="just">
              <a:buNone/>
            </a:pPr>
            <a:endParaRPr lang="el-GR" sz="1400" dirty="0" smtClean="0"/>
          </a:p>
          <a:p>
            <a:pPr algn="just"/>
            <a:endParaRPr lang="el-GR" sz="1400" dirty="0"/>
          </a:p>
          <a:p>
            <a:pPr algn="just"/>
            <a:r>
              <a:rPr lang="el-GR" sz="1400" dirty="0" smtClean="0"/>
              <a:t>Νομοσχέδιο του Υπουργείου </a:t>
            </a:r>
            <a:r>
              <a:rPr lang="el-GR" sz="1400" dirty="0"/>
              <a:t>Μεταφορών </a:t>
            </a:r>
            <a:r>
              <a:rPr lang="el-GR" sz="1400" dirty="0" smtClean="0"/>
              <a:t>περιλαμβάνει διατάξεις που αφορούν κατά κύριο λόγο τη </a:t>
            </a:r>
            <a:r>
              <a:rPr lang="el-GR" sz="1400" dirty="0"/>
              <a:t>ρύθμιση της λειτουργίας των ηλεκτρονικών διαμεσολαβητών (τύπου </a:t>
            </a:r>
            <a:r>
              <a:rPr lang="en-US" sz="1400" dirty="0" smtClean="0"/>
              <a:t>Uber</a:t>
            </a:r>
            <a:r>
              <a:rPr lang="el-GR" sz="1400" dirty="0" smtClean="0"/>
              <a:t>,</a:t>
            </a:r>
            <a:r>
              <a:rPr lang="en-US" sz="1400" dirty="0" smtClean="0"/>
              <a:t> </a:t>
            </a:r>
            <a:r>
              <a:rPr lang="el-GR" sz="1400" dirty="0" smtClean="0"/>
              <a:t> </a:t>
            </a:r>
            <a:r>
              <a:rPr lang="en-US" sz="1400" dirty="0"/>
              <a:t>TaxiBeat </a:t>
            </a:r>
            <a:r>
              <a:rPr lang="el-GR" sz="1400" dirty="0"/>
              <a:t>κα</a:t>
            </a:r>
            <a:r>
              <a:rPr lang="el-GR" sz="1400" dirty="0" smtClean="0"/>
              <a:t>) αλλά και άλλες που αφορούν τον Κλάδο μας</a:t>
            </a:r>
          </a:p>
          <a:p>
            <a:pPr algn="just"/>
            <a:endParaRPr lang="el-GR" sz="1400" dirty="0"/>
          </a:p>
          <a:p>
            <a:pPr algn="just"/>
            <a:r>
              <a:rPr lang="el-GR" sz="1400" dirty="0" smtClean="0"/>
              <a:t>Περιλαμβάνει όμως και διάταξη που αναφέρεται στην «απαιτούμενη Άδεια Οδήγησης», έννοια ασαφή και αδιευκρίνιστη από το Υπουργείο Μεταφορών</a:t>
            </a:r>
            <a:endParaRPr lang="el-GR" sz="1400" dirty="0"/>
          </a:p>
          <a:p>
            <a:pPr algn="just"/>
            <a:endParaRPr lang="el-GR" sz="1400" dirty="0"/>
          </a:p>
          <a:p>
            <a:pPr marL="0" indent="0" algn="r">
              <a:buNone/>
            </a:pPr>
            <a:endParaRPr lang="el-GR" sz="1400" dirty="0" smtClean="0"/>
          </a:p>
          <a:p>
            <a:pPr marL="0" indent="0" algn="r">
              <a:buNone/>
            </a:pPr>
            <a:r>
              <a:rPr lang="el-GR" sz="1400" dirty="0" smtClean="0"/>
              <a:t>(συνεχίζεται)</a:t>
            </a:r>
          </a:p>
          <a:p>
            <a:pPr marL="0" indent="0" algn="ctr">
              <a:buNone/>
            </a:pPr>
            <a:endParaRPr lang="el-GR" sz="1400" dirty="0" smtClean="0"/>
          </a:p>
          <a:p>
            <a:pPr marL="0" indent="0" algn="ctr">
              <a:buNone/>
            </a:pPr>
            <a:endParaRPr lang="el-GR" sz="1400" dirty="0" smtClean="0"/>
          </a:p>
          <a:p>
            <a:pPr marL="0" indent="0" algn="ctr">
              <a:buNone/>
            </a:pPr>
            <a:endParaRPr lang="el-GR" dirty="0"/>
          </a:p>
        </p:txBody>
      </p:sp>
      <p:sp>
        <p:nvSpPr>
          <p:cNvPr id="2" name="Title 1"/>
          <p:cNvSpPr>
            <a:spLocks noGrp="1"/>
          </p:cNvSpPr>
          <p:nvPr>
            <p:ph type="title"/>
          </p:nvPr>
        </p:nvSpPr>
        <p:spPr>
          <a:xfrm>
            <a:off x="395536" y="188640"/>
            <a:ext cx="8229600" cy="1012974"/>
          </a:xfrm>
        </p:spPr>
        <p:txBody>
          <a:bodyPr>
            <a:normAutofit/>
          </a:bodyPr>
          <a:lstStyle/>
          <a:p>
            <a:r>
              <a:rPr lang="el-GR" sz="2800" dirty="0" smtClean="0"/>
              <a:t>Διεθνείς Άδειες Οδήγησης</a:t>
            </a:r>
            <a:endParaRPr lang="el-GR" sz="2800" dirty="0"/>
          </a:p>
        </p:txBody>
      </p:sp>
      <p:pic>
        <p:nvPicPr>
          <p:cNvPr id="4" name="Picture 3" descr="STEEA - Transparent Black.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5012" y="5517232"/>
            <a:ext cx="205898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08933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a:t>Διεθνείς Άδειες Οδήγησης</a:t>
            </a:r>
            <a:r>
              <a:rPr lang="el-GR" sz="2800" dirty="0" smtClean="0"/>
              <a:t/>
            </a:r>
            <a:br>
              <a:rPr lang="el-GR" sz="2800" dirty="0" smtClean="0"/>
            </a:br>
            <a:r>
              <a:rPr lang="el-GR" sz="1600" dirty="0" smtClean="0"/>
              <a:t>(συνέχεια)</a:t>
            </a:r>
            <a:endParaRPr lang="el-GR" sz="1600" dirty="0"/>
          </a:p>
        </p:txBody>
      </p:sp>
      <p:sp>
        <p:nvSpPr>
          <p:cNvPr id="3" name="Content Placeholder 2"/>
          <p:cNvSpPr>
            <a:spLocks noGrp="1"/>
          </p:cNvSpPr>
          <p:nvPr>
            <p:ph idx="1"/>
          </p:nvPr>
        </p:nvSpPr>
        <p:spPr>
          <a:xfrm>
            <a:off x="755576" y="1556792"/>
            <a:ext cx="7920880" cy="4104456"/>
          </a:xfrm>
        </p:spPr>
        <p:txBody>
          <a:bodyPr>
            <a:normAutofit/>
          </a:bodyPr>
          <a:lstStyle/>
          <a:p>
            <a:pPr algn="just"/>
            <a:r>
              <a:rPr lang="el-GR" sz="1400" dirty="0" smtClean="0"/>
              <a:t> </a:t>
            </a:r>
            <a:endParaRPr lang="el-GR" sz="1400" dirty="0"/>
          </a:p>
          <a:p>
            <a:pPr marL="457200" lvl="1" indent="0" algn="just">
              <a:buNone/>
            </a:pPr>
            <a:r>
              <a:rPr lang="el-GR" sz="1400" b="1" dirty="0" smtClean="0"/>
              <a:t> </a:t>
            </a:r>
            <a:endParaRPr lang="en-US" sz="1400" dirty="0" smtClean="0"/>
          </a:p>
          <a:p>
            <a:pPr marL="457200" lvl="1" indent="0" algn="just">
              <a:buNone/>
            </a:pPr>
            <a:r>
              <a:rPr lang="en-US" sz="1400" dirty="0"/>
              <a:t>	</a:t>
            </a:r>
            <a:r>
              <a:rPr lang="el-GR" sz="1400" b="1" dirty="0"/>
              <a:t>Σ</a:t>
            </a:r>
            <a:r>
              <a:rPr lang="el-GR" sz="1400" b="1" dirty="0" smtClean="0"/>
              <a:t>ημαίνει</a:t>
            </a:r>
            <a:r>
              <a:rPr lang="el-GR" sz="1400" dirty="0" smtClean="0"/>
              <a:t>	την κατάλληλη ΚΑΤΗΓΟΡΙΑ ανάλογα με τον τύπο του οχήματος ή</a:t>
            </a:r>
          </a:p>
          <a:p>
            <a:pPr marL="457200" lvl="1" indent="0" algn="just">
              <a:buNone/>
            </a:pPr>
            <a:r>
              <a:rPr lang="el-GR" sz="1400" dirty="0" smtClean="0"/>
              <a:t>		την Διεθνή Άδεια</a:t>
            </a:r>
            <a:r>
              <a:rPr lang="en-US" sz="1400" dirty="0" smtClean="0"/>
              <a:t> </a:t>
            </a:r>
            <a:r>
              <a:rPr lang="el-GR" sz="1400" dirty="0" smtClean="0"/>
              <a:t>που οφείλουν να έχουν κάτοικοι Τρίτων Χωρών</a:t>
            </a:r>
            <a:r>
              <a:rPr lang="en-US" sz="1400" dirty="0" smtClean="0"/>
              <a:t>;</a:t>
            </a:r>
            <a:endParaRPr lang="el-GR" sz="1400" dirty="0" smtClean="0"/>
          </a:p>
          <a:p>
            <a:pPr marL="457200" lvl="1" indent="0" algn="just">
              <a:buNone/>
            </a:pPr>
            <a:endParaRPr lang="el-GR" sz="1400" dirty="0" smtClean="0"/>
          </a:p>
          <a:p>
            <a:pPr marL="457200" lvl="1" indent="0" algn="just">
              <a:buNone/>
            </a:pPr>
            <a:r>
              <a:rPr lang="el-GR" sz="1400" dirty="0"/>
              <a:t>	</a:t>
            </a:r>
            <a:r>
              <a:rPr lang="el-GR" sz="1400" b="1" dirty="0"/>
              <a:t>Δ</a:t>
            </a:r>
            <a:r>
              <a:rPr lang="el-GR" sz="1400" b="1" dirty="0" smtClean="0"/>
              <a:t>ημιουργεί</a:t>
            </a:r>
            <a:r>
              <a:rPr lang="el-GR" sz="1400" dirty="0" smtClean="0"/>
              <a:t> τεράστια αναστάτωση και ταλαιπωρία σε Πελάτες και Επιχειρήσεις</a:t>
            </a:r>
          </a:p>
          <a:p>
            <a:pPr marL="457200" lvl="1" indent="0" algn="just">
              <a:buNone/>
            </a:pPr>
            <a:endParaRPr lang="el-GR" sz="1400" dirty="0"/>
          </a:p>
          <a:p>
            <a:pPr marL="457200" lvl="1" indent="0" algn="just">
              <a:buNone/>
            </a:pPr>
            <a:r>
              <a:rPr lang="el-GR" sz="1400" dirty="0" smtClean="0"/>
              <a:t>	</a:t>
            </a:r>
            <a:r>
              <a:rPr lang="el-GR" sz="1400" b="1" dirty="0"/>
              <a:t>Ε</a:t>
            </a:r>
            <a:r>
              <a:rPr lang="el-GR" sz="1400" b="1" dirty="0" smtClean="0"/>
              <a:t>πισύρει </a:t>
            </a:r>
            <a:r>
              <a:rPr lang="el-GR" sz="1400" dirty="0" smtClean="0"/>
              <a:t>βαρύτατα πρόστιμα για </a:t>
            </a:r>
            <a:r>
              <a:rPr lang="en-US" sz="1400" dirty="0" smtClean="0"/>
              <a:t>Rent-a-Car, </a:t>
            </a:r>
            <a:r>
              <a:rPr lang="el-GR" sz="1400" dirty="0" smtClean="0"/>
              <a:t>Μισθωτή και Οδηγό</a:t>
            </a:r>
          </a:p>
          <a:p>
            <a:pPr marL="457200" lvl="1" indent="0" algn="just">
              <a:buNone/>
            </a:pPr>
            <a:endParaRPr lang="el-GR" sz="1400" dirty="0" smtClean="0"/>
          </a:p>
          <a:p>
            <a:pPr marL="457200" lvl="1" indent="0" algn="just">
              <a:buNone/>
            </a:pPr>
            <a:r>
              <a:rPr lang="el-GR" sz="1400" dirty="0"/>
              <a:t>	</a:t>
            </a:r>
            <a:r>
              <a:rPr lang="el-GR" sz="1400" b="1" dirty="0"/>
              <a:t>Ε</a:t>
            </a:r>
            <a:r>
              <a:rPr lang="el-GR" sz="1400" b="1" dirty="0" smtClean="0"/>
              <a:t>μπεριέχει </a:t>
            </a:r>
            <a:r>
              <a:rPr lang="el-GR" sz="1400" dirty="0" smtClean="0"/>
              <a:t>στοιχεία αντισυνταγματικότητας αφού αναφέρεται ΑΠΟΚΛΕΙΣΤΙΚΑ ΚΑΙ ΜΟΝΟ </a:t>
            </a:r>
          </a:p>
          <a:p>
            <a:pPr marL="457200" lvl="1" indent="0" algn="just">
              <a:buNone/>
            </a:pPr>
            <a:r>
              <a:rPr lang="el-GR" sz="1400" dirty="0"/>
              <a:t>	</a:t>
            </a:r>
            <a:r>
              <a:rPr lang="el-GR" sz="1400" dirty="0" smtClean="0"/>
              <a:t>	στις Επιχειρήσεις Ενοικίασης Οχημάτων	</a:t>
            </a:r>
          </a:p>
          <a:p>
            <a:pPr marL="457200" lvl="1" indent="0" algn="just">
              <a:buNone/>
            </a:pPr>
            <a:endParaRPr lang="el-GR" sz="1400" dirty="0" smtClean="0"/>
          </a:p>
          <a:p>
            <a:pPr marL="457200" lvl="1" indent="0" algn="just">
              <a:buNone/>
            </a:pPr>
            <a:r>
              <a:rPr lang="el-GR" sz="1400" dirty="0"/>
              <a:t>	</a:t>
            </a:r>
            <a:endParaRPr lang="el-GR" sz="1400" dirty="0" smtClean="0"/>
          </a:p>
          <a:p>
            <a:pPr marL="457200" lvl="1" indent="0" algn="r">
              <a:buNone/>
            </a:pPr>
            <a:r>
              <a:rPr lang="el-GR" sz="1400" dirty="0" smtClean="0"/>
              <a:t>(συνεχίζεται)</a:t>
            </a:r>
            <a:endParaRPr lang="en-US" sz="1400" dirty="0" smtClean="0"/>
          </a:p>
          <a:p>
            <a:pPr marL="457200" lvl="1" indent="0" algn="just">
              <a:buNone/>
            </a:pPr>
            <a:endParaRPr lang="el-GR" sz="1400" dirty="0" smtClean="0"/>
          </a:p>
          <a:p>
            <a:pPr marL="457200" lvl="1" indent="0" algn="just">
              <a:buNone/>
            </a:pPr>
            <a:endParaRPr lang="en-US" sz="1400" dirty="0"/>
          </a:p>
          <a:p>
            <a:pPr marL="0" indent="0" algn="ctr">
              <a:buNone/>
            </a:pPr>
            <a:endParaRPr lang="en-US" sz="1400" dirty="0" smtClean="0"/>
          </a:p>
          <a:p>
            <a:pPr marL="0" indent="0" algn="ctr">
              <a:buNone/>
            </a:pPr>
            <a:endParaRPr lang="en-US" sz="1400" dirty="0" smtClean="0"/>
          </a:p>
          <a:p>
            <a:pPr marL="0" indent="0" algn="ctr">
              <a:buNone/>
            </a:pPr>
            <a:endParaRPr lang="el-GR" sz="1400" dirty="0" smtClean="0"/>
          </a:p>
          <a:p>
            <a:pPr marL="0" indent="0" algn="ctr">
              <a:buNone/>
            </a:pPr>
            <a:endParaRPr lang="el-GR" sz="1400" dirty="0" smtClean="0"/>
          </a:p>
          <a:p>
            <a:pPr marL="0" indent="0" algn="ctr">
              <a:buNone/>
            </a:pPr>
            <a:endParaRPr lang="el-GR" sz="1400" dirty="0" smtClean="0"/>
          </a:p>
          <a:p>
            <a:pPr marL="0" indent="0" algn="ctr">
              <a:buNone/>
            </a:pPr>
            <a:endParaRPr lang="el-GR" sz="1400" dirty="0" smtClean="0"/>
          </a:p>
          <a:p>
            <a:pPr marL="0" indent="0" algn="ctr">
              <a:buNone/>
            </a:pPr>
            <a:endParaRPr lang="el-GR" sz="1400" dirty="0" smtClean="0"/>
          </a:p>
          <a:p>
            <a:pPr marL="0" indent="0" algn="ctr">
              <a:buNone/>
            </a:pPr>
            <a:endParaRPr lang="el-GR" dirty="0"/>
          </a:p>
        </p:txBody>
      </p:sp>
      <p:pic>
        <p:nvPicPr>
          <p:cNvPr id="4" name="Picture 3" descr="STEEA - Transparent Black.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4025" y="5445224"/>
            <a:ext cx="205898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31187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1143000"/>
          </a:xfrm>
        </p:spPr>
        <p:txBody>
          <a:bodyPr>
            <a:normAutofit/>
          </a:bodyPr>
          <a:lstStyle/>
          <a:p>
            <a:r>
              <a:rPr lang="el-GR" sz="2800" dirty="0" smtClean="0"/>
              <a:t>Μέλη του παρόντος Δ.Σ.</a:t>
            </a:r>
            <a:endParaRPr lang="el-GR" sz="2800" dirty="0"/>
          </a:p>
        </p:txBody>
      </p:sp>
      <p:sp>
        <p:nvSpPr>
          <p:cNvPr id="3" name="Content Placeholder 2"/>
          <p:cNvSpPr>
            <a:spLocks noGrp="1"/>
          </p:cNvSpPr>
          <p:nvPr>
            <p:ph idx="1"/>
          </p:nvPr>
        </p:nvSpPr>
        <p:spPr>
          <a:xfrm>
            <a:off x="1547664" y="1988840"/>
            <a:ext cx="6480720" cy="3268960"/>
          </a:xfrm>
        </p:spPr>
        <p:txBody>
          <a:bodyPr>
            <a:normAutofit/>
          </a:bodyPr>
          <a:lstStyle/>
          <a:p>
            <a:pPr marL="0" indent="0" fontAlgn="base" hangingPunct="0">
              <a:buNone/>
            </a:pPr>
            <a:r>
              <a:rPr lang="el-GR" sz="1400" b="1" i="1" dirty="0"/>
              <a:t> </a:t>
            </a:r>
            <a:endParaRPr lang="el-GR" sz="1400" dirty="0"/>
          </a:p>
          <a:p>
            <a:pPr marL="0" indent="0" fontAlgn="base" hangingPunct="0">
              <a:buNone/>
            </a:pPr>
            <a:r>
              <a:rPr lang="el-GR" sz="1400" dirty="0" smtClean="0"/>
              <a:t> </a:t>
            </a:r>
            <a:endParaRPr lang="el-GR" sz="1400" dirty="0"/>
          </a:p>
        </p:txBody>
      </p:sp>
      <p:pic>
        <p:nvPicPr>
          <p:cNvPr id="4" name="Picture 3" descr="STEEA - Transparent Black.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4025" y="5445224"/>
            <a:ext cx="205898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4167172332"/>
              </p:ext>
            </p:extLst>
          </p:nvPr>
        </p:nvGraphicFramePr>
        <p:xfrm>
          <a:off x="1185119" y="1628800"/>
          <a:ext cx="6648400" cy="3708400"/>
        </p:xfrm>
        <a:graphic>
          <a:graphicData uri="http://schemas.openxmlformats.org/drawingml/2006/table">
            <a:tbl>
              <a:tblPr firstRow="1" bandRow="1">
                <a:tableStyleId>{5C22544A-7EE6-4342-B048-85BDC9FD1C3A}</a:tableStyleId>
              </a:tblPr>
              <a:tblGrid>
                <a:gridCol w="2615952">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tblGrid>
              <a:tr h="370840">
                <a:tc>
                  <a:txBody>
                    <a:bodyPr/>
                    <a:lstStyle/>
                    <a:p>
                      <a:pPr algn="ctr"/>
                      <a:r>
                        <a:rPr lang="el-GR" sz="1600" dirty="0" smtClean="0"/>
                        <a:t>Ονοματεπώνυμο</a:t>
                      </a:r>
                      <a:endParaRPr lang="el-GR" sz="1600" dirty="0"/>
                    </a:p>
                  </a:txBody>
                  <a:tcPr/>
                </a:tc>
                <a:tc>
                  <a:txBody>
                    <a:bodyPr/>
                    <a:lstStyle/>
                    <a:p>
                      <a:pPr algn="ctr"/>
                      <a:r>
                        <a:rPr lang="el-GR" sz="1600" dirty="0" smtClean="0"/>
                        <a:t>Εταιρία</a:t>
                      </a:r>
                      <a:endParaRPr lang="el-GR" sz="1600" dirty="0"/>
                    </a:p>
                  </a:txBody>
                  <a:tcPr/>
                </a:tc>
                <a:tc>
                  <a:txBody>
                    <a:bodyPr/>
                    <a:lstStyle/>
                    <a:p>
                      <a:pPr algn="ctr"/>
                      <a:r>
                        <a:rPr lang="el-GR" sz="1600" dirty="0" smtClean="0"/>
                        <a:t>Ιδιότητα</a:t>
                      </a:r>
                      <a:endParaRPr lang="el-GR" sz="1600" dirty="0"/>
                    </a:p>
                  </a:txBody>
                  <a:tcPr/>
                </a:tc>
                <a:extLst>
                  <a:ext uri="{0D108BD9-81ED-4DB2-BD59-A6C34878D82A}">
                    <a16:rowId xmlns:a16="http://schemas.microsoft.com/office/drawing/2014/main" val="10000"/>
                  </a:ext>
                </a:extLst>
              </a:tr>
              <a:tr h="370840">
                <a:tc>
                  <a:txBody>
                    <a:bodyPr/>
                    <a:lstStyle/>
                    <a:p>
                      <a:pPr algn="ctr"/>
                      <a:r>
                        <a:rPr lang="el-GR" sz="1600" dirty="0" smtClean="0"/>
                        <a:t>Μαγγιώρος Δημήτρης</a:t>
                      </a:r>
                      <a:endParaRPr lang="el-GR" sz="1600" dirty="0"/>
                    </a:p>
                  </a:txBody>
                  <a:tcPr/>
                </a:tc>
                <a:tc>
                  <a:txBody>
                    <a:bodyPr/>
                    <a:lstStyle/>
                    <a:p>
                      <a:pPr algn="ctr"/>
                      <a:r>
                        <a:rPr lang="en-US" sz="1600" dirty="0" smtClean="0"/>
                        <a:t>Autohellas Hertz</a:t>
                      </a:r>
                      <a:endParaRPr lang="el-GR" sz="1600" dirty="0"/>
                    </a:p>
                  </a:txBody>
                  <a:tcPr/>
                </a:tc>
                <a:tc>
                  <a:txBody>
                    <a:bodyPr/>
                    <a:lstStyle/>
                    <a:p>
                      <a:pPr algn="ctr"/>
                      <a:r>
                        <a:rPr lang="el-GR" sz="1600" dirty="0" smtClean="0"/>
                        <a:t>Πρόεδρος</a:t>
                      </a:r>
                      <a:endParaRPr lang="el-GR" sz="1600" dirty="0"/>
                    </a:p>
                  </a:txBody>
                  <a:tcPr/>
                </a:tc>
                <a:extLst>
                  <a:ext uri="{0D108BD9-81ED-4DB2-BD59-A6C34878D82A}">
                    <a16:rowId xmlns:a16="http://schemas.microsoft.com/office/drawing/2014/main" val="10001"/>
                  </a:ext>
                </a:extLst>
              </a:tr>
              <a:tr h="370840">
                <a:tc>
                  <a:txBody>
                    <a:bodyPr/>
                    <a:lstStyle/>
                    <a:p>
                      <a:pPr algn="ctr"/>
                      <a:r>
                        <a:rPr lang="el-GR" sz="1600" dirty="0" smtClean="0"/>
                        <a:t>Ταπραντζής Ανδρέας</a:t>
                      </a:r>
                      <a:endParaRPr lang="el-GR" sz="1600" dirty="0"/>
                    </a:p>
                  </a:txBody>
                  <a:tcPr/>
                </a:tc>
                <a:tc>
                  <a:txBody>
                    <a:bodyPr/>
                    <a:lstStyle/>
                    <a:p>
                      <a:pPr algn="ctr"/>
                      <a:r>
                        <a:rPr lang="en-US" sz="1600" dirty="0" smtClean="0"/>
                        <a:t>Avis</a:t>
                      </a:r>
                      <a:endParaRPr lang="el-GR" sz="1600" dirty="0"/>
                    </a:p>
                  </a:txBody>
                  <a:tcPr/>
                </a:tc>
                <a:tc>
                  <a:txBody>
                    <a:bodyPr/>
                    <a:lstStyle/>
                    <a:p>
                      <a:pPr algn="ctr"/>
                      <a:r>
                        <a:rPr lang="el-GR" sz="1600" dirty="0" smtClean="0"/>
                        <a:t>Αντιπρόεδρος</a:t>
                      </a:r>
                      <a:endParaRPr lang="el-GR" sz="1600" dirty="0"/>
                    </a:p>
                  </a:txBody>
                  <a:tcPr/>
                </a:tc>
                <a:extLst>
                  <a:ext uri="{0D108BD9-81ED-4DB2-BD59-A6C34878D82A}">
                    <a16:rowId xmlns:a16="http://schemas.microsoft.com/office/drawing/2014/main" val="10002"/>
                  </a:ext>
                </a:extLst>
              </a:tr>
              <a:tr h="370840">
                <a:tc>
                  <a:txBody>
                    <a:bodyPr/>
                    <a:lstStyle/>
                    <a:p>
                      <a:pPr algn="ctr"/>
                      <a:r>
                        <a:rPr lang="el-GR" sz="1600" dirty="0" smtClean="0"/>
                        <a:t>Παναγιωτόπουλος</a:t>
                      </a:r>
                      <a:r>
                        <a:rPr lang="el-GR" sz="1600" baseline="0" dirty="0" smtClean="0"/>
                        <a:t> Γιώργος</a:t>
                      </a:r>
                      <a:endParaRPr lang="el-GR" sz="1600" dirty="0"/>
                    </a:p>
                  </a:txBody>
                  <a:tcPr/>
                </a:tc>
                <a:tc>
                  <a:txBody>
                    <a:bodyPr/>
                    <a:lstStyle/>
                    <a:p>
                      <a:pPr algn="ctr"/>
                      <a:r>
                        <a:rPr lang="en-US" sz="1600" dirty="0" smtClean="0"/>
                        <a:t>Executive Lease</a:t>
                      </a:r>
                      <a:endParaRPr lang="el-GR" sz="1600" dirty="0"/>
                    </a:p>
                  </a:txBody>
                  <a:tcPr/>
                </a:tc>
                <a:tc>
                  <a:txBody>
                    <a:bodyPr/>
                    <a:lstStyle/>
                    <a:p>
                      <a:pPr algn="ctr"/>
                      <a:r>
                        <a:rPr lang="el-GR" sz="1600" dirty="0" smtClean="0"/>
                        <a:t>Γενικός Γραμματέας</a:t>
                      </a:r>
                      <a:endParaRPr lang="el-GR" sz="1600" dirty="0"/>
                    </a:p>
                  </a:txBody>
                  <a:tcPr/>
                </a:tc>
                <a:extLst>
                  <a:ext uri="{0D108BD9-81ED-4DB2-BD59-A6C34878D82A}">
                    <a16:rowId xmlns:a16="http://schemas.microsoft.com/office/drawing/2014/main" val="10003"/>
                  </a:ext>
                </a:extLst>
              </a:tr>
              <a:tr h="370840">
                <a:tc>
                  <a:txBody>
                    <a:bodyPr/>
                    <a:lstStyle/>
                    <a:p>
                      <a:pPr algn="ctr"/>
                      <a:r>
                        <a:rPr lang="el-GR" sz="1600" dirty="0" smtClean="0"/>
                        <a:t>Κουρέλος</a:t>
                      </a:r>
                      <a:r>
                        <a:rPr lang="el-GR" sz="1600" baseline="0" dirty="0" smtClean="0"/>
                        <a:t> Βασίλης</a:t>
                      </a:r>
                      <a:endParaRPr lang="el-GR" sz="1600" dirty="0"/>
                    </a:p>
                  </a:txBody>
                  <a:tcPr/>
                </a:tc>
                <a:tc>
                  <a:txBody>
                    <a:bodyPr/>
                    <a:lstStyle/>
                    <a:p>
                      <a:pPr algn="ctr"/>
                      <a:r>
                        <a:rPr lang="en-US" sz="1600" dirty="0" smtClean="0"/>
                        <a:t>Motorlease</a:t>
                      </a:r>
                      <a:endParaRPr lang="el-GR" sz="1600" dirty="0"/>
                    </a:p>
                  </a:txBody>
                  <a:tcPr/>
                </a:tc>
                <a:tc>
                  <a:txBody>
                    <a:bodyPr/>
                    <a:lstStyle/>
                    <a:p>
                      <a:pPr algn="ctr"/>
                      <a:r>
                        <a:rPr lang="el-GR" sz="1600" dirty="0" smtClean="0"/>
                        <a:t>Ταμίας</a:t>
                      </a:r>
                      <a:endParaRPr lang="el-GR" sz="1600" dirty="0"/>
                    </a:p>
                  </a:txBody>
                  <a:tcPr/>
                </a:tc>
                <a:extLst>
                  <a:ext uri="{0D108BD9-81ED-4DB2-BD59-A6C34878D82A}">
                    <a16:rowId xmlns:a16="http://schemas.microsoft.com/office/drawing/2014/main" val="10004"/>
                  </a:ext>
                </a:extLst>
              </a:tr>
              <a:tr h="370840">
                <a:tc>
                  <a:txBody>
                    <a:bodyPr/>
                    <a:lstStyle/>
                    <a:p>
                      <a:pPr algn="ctr"/>
                      <a:r>
                        <a:rPr lang="el-GR" sz="1600" dirty="0" smtClean="0"/>
                        <a:t>Ζαγοριανάκος Φίλιππος</a:t>
                      </a:r>
                      <a:endParaRPr lang="el-GR" sz="1600" dirty="0"/>
                    </a:p>
                  </a:txBody>
                  <a:tcPr/>
                </a:tc>
                <a:tc>
                  <a:txBody>
                    <a:bodyPr/>
                    <a:lstStyle/>
                    <a:p>
                      <a:pPr algn="ctr"/>
                      <a:r>
                        <a:rPr lang="en-US" sz="1600" dirty="0" smtClean="0"/>
                        <a:t>Leaseplan</a:t>
                      </a:r>
                      <a:endParaRPr lang="el-GR" sz="1600" dirty="0"/>
                    </a:p>
                  </a:txBody>
                  <a:tcPr/>
                </a:tc>
                <a:tc>
                  <a:txBody>
                    <a:bodyPr/>
                    <a:lstStyle/>
                    <a:p>
                      <a:pPr algn="ctr"/>
                      <a:r>
                        <a:rPr lang="el-GR" sz="1600" dirty="0" smtClean="0"/>
                        <a:t>Μέλος</a:t>
                      </a:r>
                      <a:endParaRPr lang="el-GR" sz="1600" dirty="0"/>
                    </a:p>
                  </a:txBody>
                  <a:tcPr/>
                </a:tc>
                <a:extLst>
                  <a:ext uri="{0D108BD9-81ED-4DB2-BD59-A6C34878D82A}">
                    <a16:rowId xmlns:a16="http://schemas.microsoft.com/office/drawing/2014/main" val="10005"/>
                  </a:ext>
                </a:extLst>
              </a:tr>
              <a:tr h="370840">
                <a:tc>
                  <a:txBody>
                    <a:bodyPr/>
                    <a:lstStyle/>
                    <a:p>
                      <a:pPr algn="ctr"/>
                      <a:r>
                        <a:rPr lang="el-GR" sz="1600" dirty="0" smtClean="0"/>
                        <a:t>Τσακατούρας</a:t>
                      </a:r>
                      <a:r>
                        <a:rPr lang="el-GR" sz="1600" baseline="0" dirty="0" smtClean="0"/>
                        <a:t> Γιώργος</a:t>
                      </a:r>
                      <a:endParaRPr lang="el-GR" sz="1600" dirty="0"/>
                    </a:p>
                  </a:txBody>
                  <a:tcPr/>
                </a:tc>
                <a:tc>
                  <a:txBody>
                    <a:bodyPr/>
                    <a:lstStyle/>
                    <a:p>
                      <a:pPr algn="ctr"/>
                      <a:r>
                        <a:rPr lang="en-US" sz="1600" dirty="0" smtClean="0"/>
                        <a:t>Avance Rent-a-Car</a:t>
                      </a:r>
                      <a:endParaRPr lang="el-GR" sz="1600" dirty="0"/>
                    </a:p>
                  </a:txBody>
                  <a:tcPr/>
                </a:tc>
                <a:tc>
                  <a:txBody>
                    <a:bodyPr/>
                    <a:lstStyle/>
                    <a:p>
                      <a:pPr algn="ctr"/>
                      <a:r>
                        <a:rPr lang="el-GR" sz="1600" dirty="0" smtClean="0"/>
                        <a:t>Μέλος</a:t>
                      </a:r>
                      <a:endParaRPr lang="el-GR" sz="1600" dirty="0"/>
                    </a:p>
                  </a:txBody>
                  <a:tcPr/>
                </a:tc>
                <a:extLst>
                  <a:ext uri="{0D108BD9-81ED-4DB2-BD59-A6C34878D82A}">
                    <a16:rowId xmlns:a16="http://schemas.microsoft.com/office/drawing/2014/main" val="10006"/>
                  </a:ext>
                </a:extLst>
              </a:tr>
              <a:tr h="370840">
                <a:tc>
                  <a:txBody>
                    <a:bodyPr/>
                    <a:lstStyle/>
                    <a:p>
                      <a:pPr algn="ctr"/>
                      <a:r>
                        <a:rPr lang="el-GR" sz="1600" dirty="0" smtClean="0"/>
                        <a:t>Κανακάρης Δημήτρης</a:t>
                      </a:r>
                      <a:endParaRPr lang="el-GR" sz="1600" dirty="0"/>
                    </a:p>
                  </a:txBody>
                  <a:tcPr/>
                </a:tc>
                <a:tc>
                  <a:txBody>
                    <a:bodyPr/>
                    <a:lstStyle/>
                    <a:p>
                      <a:pPr algn="ctr"/>
                      <a:r>
                        <a:rPr lang="en-US" sz="1600" dirty="0" smtClean="0"/>
                        <a:t>Ace Rent-a-Car</a:t>
                      </a:r>
                      <a:endParaRPr lang="el-GR" sz="1600" dirty="0"/>
                    </a:p>
                  </a:txBody>
                  <a:tcPr/>
                </a:tc>
                <a:tc>
                  <a:txBody>
                    <a:bodyPr/>
                    <a:lstStyle/>
                    <a:p>
                      <a:pPr algn="ctr"/>
                      <a:r>
                        <a:rPr lang="el-GR" sz="1600" dirty="0" smtClean="0"/>
                        <a:t>Μέλος</a:t>
                      </a:r>
                      <a:endParaRPr lang="el-GR" sz="1600" dirty="0"/>
                    </a:p>
                  </a:txBody>
                  <a:tcPr/>
                </a:tc>
                <a:extLst>
                  <a:ext uri="{0D108BD9-81ED-4DB2-BD59-A6C34878D82A}">
                    <a16:rowId xmlns:a16="http://schemas.microsoft.com/office/drawing/2014/main" val="10007"/>
                  </a:ext>
                </a:extLst>
              </a:tr>
              <a:tr h="370840">
                <a:tc>
                  <a:txBody>
                    <a:bodyPr/>
                    <a:lstStyle/>
                    <a:p>
                      <a:pPr algn="ctr"/>
                      <a:r>
                        <a:rPr lang="en-US" sz="1600" dirty="0" smtClean="0"/>
                        <a:t>Urquia</a:t>
                      </a:r>
                      <a:r>
                        <a:rPr lang="en-US" sz="1600" baseline="0" dirty="0" smtClean="0"/>
                        <a:t> Giselle</a:t>
                      </a:r>
                      <a:endParaRPr lang="el-GR" sz="1600" dirty="0"/>
                    </a:p>
                  </a:txBody>
                  <a:tcPr/>
                </a:tc>
                <a:tc>
                  <a:txBody>
                    <a:bodyPr/>
                    <a:lstStyle/>
                    <a:p>
                      <a:pPr algn="ctr"/>
                      <a:r>
                        <a:rPr lang="en-US" sz="1600" dirty="0" smtClean="0"/>
                        <a:t>ALD Automotive</a:t>
                      </a:r>
                      <a:endParaRPr lang="el-GR" sz="1600" dirty="0"/>
                    </a:p>
                  </a:txBody>
                  <a:tcPr/>
                </a:tc>
                <a:tc>
                  <a:txBody>
                    <a:bodyPr/>
                    <a:lstStyle/>
                    <a:p>
                      <a:pPr algn="ctr"/>
                      <a:r>
                        <a:rPr lang="el-GR" sz="1600" dirty="0" smtClean="0"/>
                        <a:t>Μέλος</a:t>
                      </a:r>
                      <a:endParaRPr lang="el-GR" sz="1600" dirty="0"/>
                    </a:p>
                  </a:txBody>
                  <a:tcPr/>
                </a:tc>
                <a:extLst>
                  <a:ext uri="{0D108BD9-81ED-4DB2-BD59-A6C34878D82A}">
                    <a16:rowId xmlns:a16="http://schemas.microsoft.com/office/drawing/2014/main" val="10008"/>
                  </a:ext>
                </a:extLst>
              </a:tr>
              <a:tr h="370840">
                <a:tc>
                  <a:txBody>
                    <a:bodyPr/>
                    <a:lstStyle/>
                    <a:p>
                      <a:pPr algn="ctr"/>
                      <a:r>
                        <a:rPr lang="el-GR" sz="1600" dirty="0" smtClean="0"/>
                        <a:t>Χανιώτης</a:t>
                      </a:r>
                      <a:r>
                        <a:rPr lang="el-GR" sz="1600" baseline="0" dirty="0" smtClean="0"/>
                        <a:t> Χάρης</a:t>
                      </a:r>
                      <a:endParaRPr lang="el-GR" sz="1600" dirty="0"/>
                    </a:p>
                  </a:txBody>
                  <a:tcPr/>
                </a:tc>
                <a:tc>
                  <a:txBody>
                    <a:bodyPr/>
                    <a:lstStyle/>
                    <a:p>
                      <a:pPr algn="ctr"/>
                      <a:r>
                        <a:rPr lang="en-US" sz="1600" dirty="0" smtClean="0"/>
                        <a:t>Arena</a:t>
                      </a:r>
                      <a:r>
                        <a:rPr lang="en-US" sz="1600" baseline="0" dirty="0" smtClean="0"/>
                        <a:t> Car Rental</a:t>
                      </a:r>
                      <a:endParaRPr lang="el-GR" sz="1600" dirty="0"/>
                    </a:p>
                  </a:txBody>
                  <a:tcPr/>
                </a:tc>
                <a:tc>
                  <a:txBody>
                    <a:bodyPr/>
                    <a:lstStyle/>
                    <a:p>
                      <a:pPr algn="ctr"/>
                      <a:r>
                        <a:rPr lang="el-GR" sz="1600" dirty="0" smtClean="0"/>
                        <a:t>Μέλος</a:t>
                      </a:r>
                      <a:endParaRPr lang="el-GR" sz="16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441450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1412776"/>
            <a:ext cx="7128792" cy="3744416"/>
          </a:xfrm>
        </p:spPr>
        <p:txBody>
          <a:bodyPr>
            <a:normAutofit fontScale="92500" lnSpcReduction="10000"/>
          </a:bodyPr>
          <a:lstStyle/>
          <a:p>
            <a:pPr marL="0" indent="0" algn="just">
              <a:buNone/>
            </a:pPr>
            <a:endParaRPr lang="el-GR" sz="1400" dirty="0" smtClean="0"/>
          </a:p>
          <a:p>
            <a:pPr algn="just"/>
            <a:endParaRPr lang="el-GR" sz="1400" dirty="0"/>
          </a:p>
          <a:p>
            <a:pPr algn="just"/>
            <a:endParaRPr lang="el-GR" sz="1400" dirty="0"/>
          </a:p>
          <a:p>
            <a:pPr algn="just"/>
            <a:r>
              <a:rPr lang="el-GR" sz="1500" dirty="0" smtClean="0"/>
              <a:t>Ο ΣΤΕΕΑΕ αντιλαμβανόμενος τα προβλήματα που μπορεί να δημιουργηθούν έχει συνεχείς συναντήσεις με στελέχη του Υπουργείου Μεταφορών και υποβάλλει υπομνήματα τόσο στη φάση της επεξεργασίας του Νομοσχεδίου όσο και στη διαβούλευση και στη συζήτηση του στη Βουλή</a:t>
            </a:r>
          </a:p>
          <a:p>
            <a:pPr algn="just"/>
            <a:endParaRPr lang="el-GR" sz="1500" dirty="0"/>
          </a:p>
          <a:p>
            <a:pPr algn="just"/>
            <a:r>
              <a:rPr lang="el-GR" sz="1500" dirty="0" smtClean="0"/>
              <a:t>Προσπαθεί να εξασφαλίσει ότι η διάταξη δεν αναφέρεται στην κατοχή Διεθνούς Άδειας Οδήγησης αλλά στην κατηγορία της ανά τύπο οχήματος.</a:t>
            </a:r>
          </a:p>
          <a:p>
            <a:pPr algn="just"/>
            <a:endParaRPr lang="el-GR" sz="1500" dirty="0"/>
          </a:p>
          <a:p>
            <a:pPr algn="just"/>
            <a:r>
              <a:rPr lang="el-GR" sz="1500" dirty="0" smtClean="0"/>
              <a:t>Παρά τη σύμφωνη γνώμη και τις διαβεβαιώσεις του Υπουργείου Μεταφορών τελικά ο νόμος ψηφίζεται χωρίς να γίνουν τις απαραίτητες διευκρινίσεις και η σαιζόν ξεκινάει με βαριά πρόστιμα και ταλαιπωρία των πελατών  </a:t>
            </a:r>
            <a:endParaRPr lang="el-GR" sz="1500" dirty="0"/>
          </a:p>
          <a:p>
            <a:pPr algn="just"/>
            <a:endParaRPr lang="el-GR" sz="1400" dirty="0"/>
          </a:p>
          <a:p>
            <a:pPr marL="0" indent="0" algn="r">
              <a:buNone/>
            </a:pPr>
            <a:endParaRPr lang="el-GR" sz="1400" dirty="0" smtClean="0"/>
          </a:p>
          <a:p>
            <a:pPr marL="0" indent="0" algn="r">
              <a:buNone/>
            </a:pPr>
            <a:r>
              <a:rPr lang="el-GR" sz="1400" dirty="0" smtClean="0"/>
              <a:t>(συνεχίζεται)</a:t>
            </a:r>
          </a:p>
          <a:p>
            <a:pPr marL="0" indent="0" algn="ctr">
              <a:buNone/>
            </a:pPr>
            <a:endParaRPr lang="el-GR" sz="1400" dirty="0" smtClean="0"/>
          </a:p>
          <a:p>
            <a:pPr marL="0" indent="0" algn="ctr">
              <a:buNone/>
            </a:pPr>
            <a:endParaRPr lang="el-GR" sz="1400" dirty="0" smtClean="0"/>
          </a:p>
          <a:p>
            <a:pPr marL="0" indent="0" algn="ctr">
              <a:buNone/>
            </a:pPr>
            <a:endParaRPr lang="el-GR" dirty="0"/>
          </a:p>
        </p:txBody>
      </p:sp>
      <p:sp>
        <p:nvSpPr>
          <p:cNvPr id="2" name="Title 1"/>
          <p:cNvSpPr>
            <a:spLocks noGrp="1"/>
          </p:cNvSpPr>
          <p:nvPr>
            <p:ph type="title"/>
          </p:nvPr>
        </p:nvSpPr>
        <p:spPr>
          <a:xfrm>
            <a:off x="395536" y="188640"/>
            <a:ext cx="8229600" cy="1012974"/>
          </a:xfrm>
        </p:spPr>
        <p:txBody>
          <a:bodyPr>
            <a:normAutofit/>
          </a:bodyPr>
          <a:lstStyle/>
          <a:p>
            <a:r>
              <a:rPr lang="el-GR" sz="2800" dirty="0"/>
              <a:t>Διεθνείς Άδειες Οδήγησης</a:t>
            </a:r>
            <a:r>
              <a:rPr lang="el-GR" sz="2800" b="1" dirty="0" smtClean="0"/>
              <a:t/>
            </a:r>
            <a:br>
              <a:rPr lang="el-GR" sz="2800" b="1" dirty="0" smtClean="0"/>
            </a:br>
            <a:r>
              <a:rPr lang="el-GR" sz="1600" dirty="0" smtClean="0"/>
              <a:t>(συνέχεια)</a:t>
            </a:r>
            <a:endParaRPr lang="el-GR" sz="1600" dirty="0"/>
          </a:p>
        </p:txBody>
      </p:sp>
      <p:pic>
        <p:nvPicPr>
          <p:cNvPr id="4" name="Picture 3" descr="STEEA - Transparent Black.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5012" y="5517232"/>
            <a:ext cx="205898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12911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5714" y="1988840"/>
            <a:ext cx="7128792" cy="2232248"/>
          </a:xfrm>
        </p:spPr>
        <p:txBody>
          <a:bodyPr>
            <a:normAutofit/>
          </a:bodyPr>
          <a:lstStyle/>
          <a:p>
            <a:pPr marL="0" indent="0" algn="just">
              <a:buNone/>
            </a:pPr>
            <a:endParaRPr lang="el-GR" sz="1400" dirty="0" smtClean="0"/>
          </a:p>
          <a:p>
            <a:pPr algn="just"/>
            <a:endParaRPr lang="el-GR" sz="1400" dirty="0"/>
          </a:p>
          <a:p>
            <a:pPr algn="just"/>
            <a:endParaRPr lang="el-GR" sz="1400" dirty="0"/>
          </a:p>
          <a:p>
            <a:pPr algn="just"/>
            <a:r>
              <a:rPr lang="el-GR" sz="1400" dirty="0" smtClean="0"/>
              <a:t>Επισημαίνεται πάντως ότι μετά από παρεμβάσεις του ΣΤΕΕΑΕ, οι επισκέπτες από Τουρκία και Ρωσία, χώρες με ιδιαίτερο τουριστικό ενδιαφέρον για την Ελλάδα, δεν χρειάζεται να έχουν Διεθνή Άδεια Οδήγησης</a:t>
            </a:r>
            <a:endParaRPr lang="el-GR" sz="1400" dirty="0"/>
          </a:p>
          <a:p>
            <a:pPr marL="0" indent="0" algn="r">
              <a:buNone/>
            </a:pPr>
            <a:endParaRPr lang="el-GR" sz="1400" dirty="0" smtClean="0"/>
          </a:p>
          <a:p>
            <a:pPr marL="0" indent="0" algn="r">
              <a:buNone/>
            </a:pPr>
            <a:endParaRPr lang="el-GR" sz="1400" dirty="0" smtClean="0"/>
          </a:p>
          <a:p>
            <a:pPr marL="0" indent="0" algn="ctr">
              <a:buNone/>
            </a:pPr>
            <a:endParaRPr lang="el-GR" sz="1400" dirty="0" smtClean="0"/>
          </a:p>
          <a:p>
            <a:pPr marL="0" indent="0" algn="ctr">
              <a:buNone/>
            </a:pPr>
            <a:endParaRPr lang="el-GR" sz="1400" dirty="0" smtClean="0"/>
          </a:p>
          <a:p>
            <a:pPr marL="0" indent="0" algn="ctr">
              <a:buNone/>
            </a:pPr>
            <a:endParaRPr lang="el-GR" dirty="0"/>
          </a:p>
        </p:txBody>
      </p:sp>
      <p:sp>
        <p:nvSpPr>
          <p:cNvPr id="2" name="Title 1"/>
          <p:cNvSpPr>
            <a:spLocks noGrp="1"/>
          </p:cNvSpPr>
          <p:nvPr>
            <p:ph type="title"/>
          </p:nvPr>
        </p:nvSpPr>
        <p:spPr>
          <a:xfrm>
            <a:off x="395536" y="332656"/>
            <a:ext cx="8229600" cy="1012974"/>
          </a:xfrm>
        </p:spPr>
        <p:txBody>
          <a:bodyPr>
            <a:normAutofit/>
          </a:bodyPr>
          <a:lstStyle/>
          <a:p>
            <a:r>
              <a:rPr lang="el-GR" sz="2800" dirty="0"/>
              <a:t>Διεθνείς Άδειες Οδήγησης</a:t>
            </a:r>
            <a:r>
              <a:rPr lang="el-GR" sz="2800" b="1" dirty="0" smtClean="0"/>
              <a:t/>
            </a:r>
            <a:br>
              <a:rPr lang="el-GR" sz="2800" b="1" dirty="0" smtClean="0"/>
            </a:br>
            <a:r>
              <a:rPr lang="el-GR" sz="1600" dirty="0" smtClean="0"/>
              <a:t>(συνέχεια)</a:t>
            </a:r>
            <a:endParaRPr lang="el-GR" sz="1600" dirty="0"/>
          </a:p>
        </p:txBody>
      </p:sp>
      <p:pic>
        <p:nvPicPr>
          <p:cNvPr id="4" name="Picture 3" descr="STEEA - Transparent Black.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5012" y="5517232"/>
            <a:ext cx="205898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49829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012974"/>
          </a:xfrm>
        </p:spPr>
        <p:txBody>
          <a:bodyPr>
            <a:noAutofit/>
          </a:bodyPr>
          <a:lstStyle/>
          <a:p>
            <a:r>
              <a:rPr lang="el-GR" sz="2800" dirty="0" smtClean="0"/>
              <a:t>Δυσφήμιση του Κλάδου</a:t>
            </a:r>
            <a:endParaRPr lang="el-GR" sz="2800" dirty="0"/>
          </a:p>
        </p:txBody>
      </p:sp>
      <p:sp>
        <p:nvSpPr>
          <p:cNvPr id="3" name="Content Placeholder 2"/>
          <p:cNvSpPr>
            <a:spLocks noGrp="1"/>
          </p:cNvSpPr>
          <p:nvPr>
            <p:ph idx="1"/>
          </p:nvPr>
        </p:nvSpPr>
        <p:spPr>
          <a:xfrm>
            <a:off x="1043608" y="1600201"/>
            <a:ext cx="7056784" cy="3484983"/>
          </a:xfrm>
        </p:spPr>
        <p:txBody>
          <a:bodyPr>
            <a:normAutofit fontScale="92500" lnSpcReduction="20000"/>
          </a:bodyPr>
          <a:lstStyle/>
          <a:p>
            <a:endParaRPr lang="el-GR" sz="1400" dirty="0" smtClean="0"/>
          </a:p>
          <a:p>
            <a:r>
              <a:rPr lang="el-GR" sz="1500" dirty="0" smtClean="0"/>
              <a:t>Το Ελληνικό Δίκαιο έχει ενσωματώσει την Οδηγία για την Προστασία του Καταναλωτή, θέμα μεγάλης βαρύτητας για την Ευρωπαϊκή Ένωση </a:t>
            </a:r>
            <a:endParaRPr lang="en-US" sz="1500" dirty="0" smtClean="0"/>
          </a:p>
          <a:p>
            <a:endParaRPr lang="el-GR" sz="1500" dirty="0" smtClean="0"/>
          </a:p>
          <a:p>
            <a:r>
              <a:rPr lang="el-GR" sz="1500" dirty="0" smtClean="0"/>
              <a:t>Απαιτείται λεπτομερής ενημέρωση στη φάση της κράτησης και διαφάνεια στις κάθε είδους χρεώσεις</a:t>
            </a:r>
          </a:p>
          <a:p>
            <a:endParaRPr lang="el-GR" sz="1500" dirty="0" smtClean="0"/>
          </a:p>
          <a:p>
            <a:r>
              <a:rPr lang="el-GR" sz="1500" dirty="0" smtClean="0"/>
              <a:t>Κακή πρακτική</a:t>
            </a:r>
            <a:r>
              <a:rPr lang="en-US" sz="1500" dirty="0" smtClean="0"/>
              <a:t> </a:t>
            </a:r>
            <a:r>
              <a:rPr lang="el-GR" sz="1500" dirty="0" smtClean="0"/>
              <a:t>πολλών εταιριών έχει σαν αποτέλεσμα την δυσφήμιση όλου του Κλάδου</a:t>
            </a:r>
          </a:p>
          <a:p>
            <a:endParaRPr lang="el-GR" sz="1500" dirty="0"/>
          </a:p>
          <a:p>
            <a:r>
              <a:rPr lang="el-GR" sz="1500" dirty="0" smtClean="0"/>
              <a:t>Το πρόβλημα δημιουργείται  κυρίως από αδικαιολόγητες χρεώσεις</a:t>
            </a:r>
          </a:p>
          <a:p>
            <a:pPr marL="0" indent="0">
              <a:buNone/>
            </a:pPr>
            <a:endParaRPr lang="el-GR" sz="1500" dirty="0" smtClean="0"/>
          </a:p>
          <a:p>
            <a:r>
              <a:rPr lang="en-US" sz="1500" dirty="0" smtClean="0"/>
              <a:t>Fair Wear and Tear Guide:</a:t>
            </a:r>
            <a:r>
              <a:rPr lang="el-GR" sz="1500" dirty="0" smtClean="0"/>
              <a:t> πολύτιμο εργαλείο, έχει ήδη υιοθετηθεί από Εταιρίες </a:t>
            </a:r>
            <a:r>
              <a:rPr lang="en-US" sz="1500" dirty="0" smtClean="0"/>
              <a:t>Operating Lease, </a:t>
            </a:r>
            <a:r>
              <a:rPr lang="el-GR" sz="1500" dirty="0" smtClean="0"/>
              <a:t>θα πρέπει να εφαρμοσθεί και από τις Εταιρίες </a:t>
            </a:r>
            <a:r>
              <a:rPr lang="en-US" sz="1500" dirty="0" smtClean="0"/>
              <a:t>Rent-a-Car</a:t>
            </a:r>
          </a:p>
          <a:p>
            <a:pPr marL="0" indent="0">
              <a:buNone/>
            </a:pPr>
            <a:endParaRPr lang="en-US" sz="1400" dirty="0" smtClean="0"/>
          </a:p>
          <a:p>
            <a:pPr marL="0" indent="0">
              <a:buNone/>
            </a:pPr>
            <a:endParaRPr lang="el-GR" sz="1400" dirty="0" smtClean="0"/>
          </a:p>
          <a:p>
            <a:pPr marL="0" indent="0">
              <a:buNone/>
            </a:pPr>
            <a:r>
              <a:rPr lang="el-GR" sz="1400" dirty="0" smtClean="0"/>
              <a:t> </a:t>
            </a:r>
          </a:p>
          <a:p>
            <a:endParaRPr lang="el-GR" sz="1400" dirty="0" smtClean="0"/>
          </a:p>
          <a:p>
            <a:endParaRPr lang="el-GR" sz="2200" dirty="0" smtClean="0"/>
          </a:p>
          <a:p>
            <a:endParaRPr lang="el-GR" sz="2200" dirty="0"/>
          </a:p>
        </p:txBody>
      </p:sp>
      <p:pic>
        <p:nvPicPr>
          <p:cNvPr id="4" name="Picture 3" descr="STEEA - Transparent Black.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4025" y="5445224"/>
            <a:ext cx="205898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1737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normAutofit/>
          </a:bodyPr>
          <a:lstStyle/>
          <a:p>
            <a:r>
              <a:rPr lang="el-GR" sz="2800" dirty="0" smtClean="0"/>
              <a:t>Επιτροπή Προσφυγών</a:t>
            </a:r>
            <a:endParaRPr lang="el-GR" sz="2800" dirty="0"/>
          </a:p>
        </p:txBody>
      </p:sp>
      <p:sp>
        <p:nvSpPr>
          <p:cNvPr id="3" name="Content Placeholder 2"/>
          <p:cNvSpPr>
            <a:spLocks noGrp="1"/>
          </p:cNvSpPr>
          <p:nvPr>
            <p:ph idx="1"/>
          </p:nvPr>
        </p:nvSpPr>
        <p:spPr>
          <a:xfrm>
            <a:off x="1187624" y="1916832"/>
            <a:ext cx="6840760" cy="3744416"/>
          </a:xfrm>
        </p:spPr>
        <p:txBody>
          <a:bodyPr>
            <a:normAutofit/>
          </a:bodyPr>
          <a:lstStyle/>
          <a:p>
            <a:r>
              <a:rPr lang="el-GR" sz="1400" dirty="0" smtClean="0"/>
              <a:t>Το Υπουργείο Τουρισμού ορίζει τον ΣΤΕΕΑΕ αποκλειστικό εκπρόσωπο των Εταιριών Ενοικίασης Αυτοκινήτων στην Επιτροπή Προσφυγών</a:t>
            </a:r>
          </a:p>
          <a:p>
            <a:endParaRPr lang="el-GR" sz="1400" dirty="0"/>
          </a:p>
          <a:p>
            <a:r>
              <a:rPr lang="el-GR" sz="1400" dirty="0" smtClean="0"/>
              <a:t>Στην Επιτροπή εξετάζονται προσφυγές Επιχειρήσεων για τις οποίες έχει επιβληθεί πρόστιμο για παραβάσεις των διατάξεων της νομοθεσίας </a:t>
            </a:r>
          </a:p>
          <a:p>
            <a:endParaRPr lang="el-GR" sz="1400" dirty="0" smtClean="0"/>
          </a:p>
          <a:p>
            <a:r>
              <a:rPr lang="el-GR" sz="1400" dirty="0" smtClean="0"/>
              <a:t>Επισημαίνεται ότι δεν προβλέπεται διαχωρισμός σε τυπικές ή ουσιαστικές παραβάσεις με αποτέλεσμα την επιβολή δυσανάλογων προστίμων</a:t>
            </a:r>
          </a:p>
          <a:p>
            <a:endParaRPr lang="el-GR" sz="1400" dirty="0" smtClean="0"/>
          </a:p>
          <a:p>
            <a:r>
              <a:rPr lang="el-GR" sz="1400" dirty="0" smtClean="0"/>
              <a:t>Βάσει της  μέχρι τώρα εμπειρίας του, ο ΣΤΕΕΑΕ έχει υποβάλλει υπόμνημα  για  ουσιαστικό έλεγχο της κάθε υπόθεσης και κλιμάκωση των κυρώσεων  </a:t>
            </a:r>
            <a:endParaRPr lang="el-GR" dirty="0" smtClean="0"/>
          </a:p>
          <a:p>
            <a:pPr marL="1828800" lvl="4" indent="0">
              <a:buNone/>
            </a:pPr>
            <a:r>
              <a:rPr lang="el-GR" dirty="0" smtClean="0"/>
              <a:t> </a:t>
            </a:r>
            <a:endParaRPr lang="el-GR" dirty="0"/>
          </a:p>
          <a:p>
            <a:endParaRPr lang="el-GR" dirty="0"/>
          </a:p>
        </p:txBody>
      </p:sp>
      <p:pic>
        <p:nvPicPr>
          <p:cNvPr id="4" name="Picture 3" descr="STEEA - Transparent Black.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4025" y="5445224"/>
            <a:ext cx="205898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53235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204864"/>
            <a:ext cx="8229600" cy="1143000"/>
          </a:xfrm>
        </p:spPr>
        <p:txBody>
          <a:bodyPr>
            <a:normAutofit/>
          </a:bodyPr>
          <a:lstStyle/>
          <a:p>
            <a:r>
              <a:rPr lang="el-GR" sz="3200" b="1" dirty="0" smtClean="0"/>
              <a:t>ΤΟΜΕΑΣ ΘΕΜΑΤΩΝ</a:t>
            </a:r>
            <a:endParaRPr lang="el-GR" sz="3200" b="1" dirty="0"/>
          </a:p>
        </p:txBody>
      </p:sp>
      <p:sp>
        <p:nvSpPr>
          <p:cNvPr id="3" name="Content Placeholder 2"/>
          <p:cNvSpPr>
            <a:spLocks noGrp="1"/>
          </p:cNvSpPr>
          <p:nvPr>
            <p:ph idx="1"/>
          </p:nvPr>
        </p:nvSpPr>
        <p:spPr>
          <a:xfrm>
            <a:off x="539552" y="3356992"/>
            <a:ext cx="8208912" cy="1152129"/>
          </a:xfrm>
        </p:spPr>
        <p:txBody>
          <a:bodyPr>
            <a:normAutofit/>
          </a:bodyPr>
          <a:lstStyle/>
          <a:p>
            <a:pPr marL="0" indent="0" algn="ctr">
              <a:buNone/>
            </a:pPr>
            <a:r>
              <a:rPr lang="el-GR" b="1" dirty="0" smtClean="0"/>
              <a:t>Φορολογικά Θέματα </a:t>
            </a:r>
          </a:p>
          <a:p>
            <a:pPr marL="0" indent="0" algn="ctr">
              <a:buNone/>
            </a:pPr>
            <a:endParaRPr lang="el-GR" dirty="0" smtClean="0">
              <a:solidFill>
                <a:schemeClr val="bg2">
                  <a:lumMod val="40000"/>
                  <a:lumOff val="60000"/>
                </a:schemeClr>
              </a:solidFill>
            </a:endParaRPr>
          </a:p>
          <a:p>
            <a:pPr algn="ctr"/>
            <a:endParaRPr lang="el-GR" sz="7200" dirty="0"/>
          </a:p>
        </p:txBody>
      </p:sp>
      <p:pic>
        <p:nvPicPr>
          <p:cNvPr id="4" name="Picture 3" descr="STEEA - Transparent Black.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4025" y="5445224"/>
            <a:ext cx="205898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59872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Autofit/>
          </a:bodyPr>
          <a:lstStyle/>
          <a:p>
            <a:r>
              <a:rPr lang="en-US" sz="2800" dirty="0" smtClean="0">
                <a:solidFill>
                  <a:schemeClr val="tx1">
                    <a:lumMod val="95000"/>
                  </a:schemeClr>
                </a:solidFill>
              </a:rPr>
              <a:t>IFRS 16</a:t>
            </a:r>
            <a:r>
              <a:rPr lang="el-GR" sz="2800" dirty="0" smtClean="0">
                <a:solidFill>
                  <a:schemeClr val="tx1">
                    <a:lumMod val="95000"/>
                  </a:schemeClr>
                </a:solidFill>
              </a:rPr>
              <a:t> </a:t>
            </a:r>
            <a:endParaRPr lang="el-GR" sz="2800" dirty="0">
              <a:solidFill>
                <a:schemeClr val="tx1">
                  <a:lumMod val="95000"/>
                </a:schemeClr>
              </a:solidFill>
            </a:endParaRPr>
          </a:p>
        </p:txBody>
      </p:sp>
      <p:sp>
        <p:nvSpPr>
          <p:cNvPr id="3" name="Content Placeholder 2"/>
          <p:cNvSpPr>
            <a:spLocks noGrp="1"/>
          </p:cNvSpPr>
          <p:nvPr>
            <p:ph idx="1"/>
          </p:nvPr>
        </p:nvSpPr>
        <p:spPr>
          <a:xfrm>
            <a:off x="1259632" y="1628800"/>
            <a:ext cx="6912768" cy="3384376"/>
          </a:xfrm>
        </p:spPr>
        <p:txBody>
          <a:bodyPr>
            <a:noAutofit/>
          </a:bodyPr>
          <a:lstStyle/>
          <a:p>
            <a:endParaRPr lang="el-GR" sz="1400" dirty="0" smtClean="0"/>
          </a:p>
          <a:p>
            <a:r>
              <a:rPr lang="el-GR" sz="1400" dirty="0"/>
              <a:t>Από 1/1/2019 ξεκινάει η υποχρέωση </a:t>
            </a:r>
            <a:r>
              <a:rPr lang="el-GR" sz="1400" dirty="0" smtClean="0"/>
              <a:t>συμμόρφωση</a:t>
            </a:r>
            <a:r>
              <a:rPr lang="el-GR" sz="1400" dirty="0"/>
              <a:t>ς</a:t>
            </a:r>
            <a:r>
              <a:rPr lang="el-GR" sz="1400" dirty="0" smtClean="0"/>
              <a:t> </a:t>
            </a:r>
            <a:r>
              <a:rPr lang="el-GR" sz="1400" dirty="0"/>
              <a:t>με το νέο πρότυπο λογιστικής απεικόνισης των </a:t>
            </a:r>
            <a:r>
              <a:rPr lang="el-GR" sz="1400" dirty="0" smtClean="0"/>
              <a:t>μισθώσεων </a:t>
            </a:r>
            <a:endParaRPr lang="en-US" sz="1400" dirty="0" smtClean="0"/>
          </a:p>
          <a:p>
            <a:endParaRPr lang="en-US" sz="1400" dirty="0"/>
          </a:p>
          <a:p>
            <a:r>
              <a:rPr lang="en-US" sz="1400" dirty="0" smtClean="0"/>
              <a:t>O </a:t>
            </a:r>
            <a:r>
              <a:rPr lang="el-GR" sz="1400" dirty="0" smtClean="0"/>
              <a:t>ΣΤΕΕΑΕ οργάνωσε τον Νοέμβριο συνάντηση για την ενημέρωση των Μελών του</a:t>
            </a:r>
          </a:p>
          <a:p>
            <a:endParaRPr lang="el-GR" sz="1400" dirty="0"/>
          </a:p>
          <a:p>
            <a:r>
              <a:rPr lang="el-GR" sz="1400" dirty="0" smtClean="0"/>
              <a:t>Η παρουσίαση ανατέθηκε στην εταιρία </a:t>
            </a:r>
            <a:r>
              <a:rPr lang="en-US" sz="1400" dirty="0" smtClean="0"/>
              <a:t>Deloitte</a:t>
            </a:r>
            <a:r>
              <a:rPr lang="el-GR" sz="1400" dirty="0" smtClean="0"/>
              <a:t> ενώ γνωμοδότηση ζητήθηκε και από την </a:t>
            </a:r>
            <a:r>
              <a:rPr lang="en-US" sz="1400" dirty="0" smtClean="0"/>
              <a:t>Ernst &amp; Young</a:t>
            </a:r>
            <a:endParaRPr lang="el-GR" sz="1400" dirty="0" smtClean="0"/>
          </a:p>
          <a:p>
            <a:endParaRPr lang="el-GR" sz="1400" dirty="0" smtClean="0"/>
          </a:p>
          <a:p>
            <a:endParaRPr lang="el-GR" sz="1400" dirty="0" smtClean="0"/>
          </a:p>
          <a:p>
            <a:pPr marL="0" indent="0" algn="r">
              <a:buNone/>
            </a:pPr>
            <a:r>
              <a:rPr lang="el-GR" sz="1400" dirty="0" smtClean="0"/>
              <a:t>(συνεχίζεται)</a:t>
            </a:r>
            <a:endParaRPr lang="en-US" sz="1400" dirty="0"/>
          </a:p>
          <a:p>
            <a:endParaRPr lang="en-US" sz="1400" dirty="0"/>
          </a:p>
          <a:p>
            <a:pPr marL="0" indent="0">
              <a:buNone/>
            </a:pPr>
            <a:r>
              <a:rPr lang="el-GR" sz="1400" dirty="0"/>
              <a:t>	</a:t>
            </a:r>
          </a:p>
          <a:p>
            <a:pPr marL="0" indent="0">
              <a:buNone/>
            </a:pPr>
            <a:endParaRPr lang="el-GR" sz="1400" dirty="0"/>
          </a:p>
          <a:p>
            <a:endParaRPr lang="en-US" sz="1400" dirty="0"/>
          </a:p>
          <a:p>
            <a:pPr marL="457200" lvl="1" indent="0">
              <a:buNone/>
            </a:pPr>
            <a:endParaRPr lang="el-GR" sz="1400" dirty="0"/>
          </a:p>
          <a:p>
            <a:pPr marL="0" indent="0">
              <a:buNone/>
            </a:pPr>
            <a:endParaRPr lang="el-GR" sz="1400" dirty="0"/>
          </a:p>
          <a:p>
            <a:pPr marL="0" indent="0">
              <a:buNone/>
            </a:pPr>
            <a:endParaRPr lang="el-GR" sz="1400" dirty="0" smtClean="0"/>
          </a:p>
          <a:p>
            <a:endParaRPr lang="el-GR" sz="1400" dirty="0"/>
          </a:p>
        </p:txBody>
      </p:sp>
      <p:pic>
        <p:nvPicPr>
          <p:cNvPr id="4" name="Picture 3" descr="STEEA - Transparent Black.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4025" y="5445224"/>
            <a:ext cx="205898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80470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Autofit/>
          </a:bodyPr>
          <a:lstStyle/>
          <a:p>
            <a:r>
              <a:rPr lang="en-US" sz="2800" dirty="0" smtClean="0">
                <a:solidFill>
                  <a:schemeClr val="tx1">
                    <a:lumMod val="95000"/>
                  </a:schemeClr>
                </a:solidFill>
              </a:rPr>
              <a:t>IFRS 16</a:t>
            </a:r>
            <a:r>
              <a:rPr lang="el-GR" sz="2800" dirty="0" smtClean="0">
                <a:solidFill>
                  <a:schemeClr val="tx1">
                    <a:lumMod val="95000"/>
                  </a:schemeClr>
                </a:solidFill>
              </a:rPr>
              <a:t/>
            </a:r>
            <a:br>
              <a:rPr lang="el-GR" sz="2800" dirty="0" smtClean="0">
                <a:solidFill>
                  <a:schemeClr val="tx1">
                    <a:lumMod val="95000"/>
                  </a:schemeClr>
                </a:solidFill>
              </a:rPr>
            </a:br>
            <a:r>
              <a:rPr lang="el-GR" sz="1600" dirty="0" smtClean="0">
                <a:solidFill>
                  <a:schemeClr val="tx1">
                    <a:lumMod val="95000"/>
                  </a:schemeClr>
                </a:solidFill>
              </a:rPr>
              <a:t>(συνέχεια)</a:t>
            </a:r>
            <a:r>
              <a:rPr lang="el-GR" sz="2800" dirty="0" smtClean="0">
                <a:solidFill>
                  <a:schemeClr val="tx1">
                    <a:lumMod val="95000"/>
                  </a:schemeClr>
                </a:solidFill>
              </a:rPr>
              <a:t> </a:t>
            </a:r>
            <a:endParaRPr lang="el-GR" sz="2800" dirty="0">
              <a:solidFill>
                <a:schemeClr val="tx1">
                  <a:lumMod val="95000"/>
                </a:schemeClr>
              </a:solidFill>
            </a:endParaRPr>
          </a:p>
        </p:txBody>
      </p:sp>
      <p:sp>
        <p:nvSpPr>
          <p:cNvPr id="3" name="Content Placeholder 2"/>
          <p:cNvSpPr>
            <a:spLocks noGrp="1"/>
          </p:cNvSpPr>
          <p:nvPr>
            <p:ph idx="1"/>
          </p:nvPr>
        </p:nvSpPr>
        <p:spPr>
          <a:xfrm>
            <a:off x="1619672" y="1628800"/>
            <a:ext cx="6552728" cy="3816424"/>
          </a:xfrm>
        </p:spPr>
        <p:txBody>
          <a:bodyPr>
            <a:noAutofit/>
          </a:bodyPr>
          <a:lstStyle/>
          <a:p>
            <a:endParaRPr lang="el-GR" sz="1400" dirty="0" smtClean="0"/>
          </a:p>
          <a:p>
            <a:pPr marL="0" indent="0">
              <a:buNone/>
            </a:pPr>
            <a:r>
              <a:rPr lang="en-US" sz="1400" dirty="0" smtClean="0"/>
              <a:t>To </a:t>
            </a:r>
            <a:r>
              <a:rPr lang="el-GR" sz="1400" dirty="0" smtClean="0"/>
              <a:t>νέο λογιστικό πρότυπο</a:t>
            </a:r>
          </a:p>
          <a:p>
            <a:endParaRPr lang="el-GR" sz="1400" dirty="0" smtClean="0"/>
          </a:p>
          <a:p>
            <a:r>
              <a:rPr lang="el-GR" sz="1400" dirty="0" smtClean="0"/>
              <a:t>Αφορά εταιρίες-μισθωτές που έχουν υιοθετήσει το Διεθνή Πρότυπα Χρηματοοικονομικής Αναφοράς (ΔΠΧΑ)</a:t>
            </a:r>
          </a:p>
          <a:p>
            <a:endParaRPr lang="el-GR" sz="1400" dirty="0" smtClean="0"/>
          </a:p>
          <a:p>
            <a:r>
              <a:rPr lang="el-GR" sz="1400" dirty="0" smtClean="0"/>
              <a:t>Στόχος η πιο αξιόπιστη αξιολόγηση της Μίσθωσης βάσει οικονομικών στοιχείων</a:t>
            </a:r>
          </a:p>
          <a:p>
            <a:endParaRPr lang="el-GR" sz="1400" dirty="0" smtClean="0"/>
          </a:p>
          <a:p>
            <a:r>
              <a:rPr lang="el-GR" sz="1400" dirty="0" smtClean="0"/>
              <a:t>Εξαλείφεται η διάκριση μεταξύ Λειτουργικής και Χρηματοδοτικής Μίσθωσης</a:t>
            </a:r>
          </a:p>
          <a:p>
            <a:endParaRPr lang="el-GR" sz="1400" dirty="0"/>
          </a:p>
          <a:p>
            <a:r>
              <a:rPr lang="el-GR" sz="1400" dirty="0" smtClean="0"/>
              <a:t>ΠΡΟΑΙΡΕΤΙΚΑ ΕΞΑΙΡΟΥΝΤΑΙ  </a:t>
            </a:r>
          </a:p>
          <a:p>
            <a:pPr lvl="1"/>
            <a:r>
              <a:rPr lang="el-GR" sz="1400" dirty="0"/>
              <a:t>Μισθώσεις μικρότερες των 12 μηνών</a:t>
            </a:r>
          </a:p>
          <a:p>
            <a:pPr lvl="1"/>
            <a:r>
              <a:rPr lang="el-GR" sz="1400" dirty="0"/>
              <a:t>Αξία αυτοκινήτου μικρότερη από  5.000 €</a:t>
            </a:r>
            <a:endParaRPr lang="en-US" sz="1400" dirty="0"/>
          </a:p>
          <a:p>
            <a:endParaRPr lang="en-US" sz="1400" dirty="0"/>
          </a:p>
          <a:p>
            <a:pPr marL="0" indent="0">
              <a:buNone/>
            </a:pPr>
            <a:r>
              <a:rPr lang="el-GR" sz="1400" dirty="0"/>
              <a:t>	</a:t>
            </a:r>
          </a:p>
          <a:p>
            <a:pPr marL="0" indent="0">
              <a:buNone/>
            </a:pPr>
            <a:endParaRPr lang="el-GR" sz="1400" dirty="0"/>
          </a:p>
          <a:p>
            <a:endParaRPr lang="en-US" sz="1400" dirty="0"/>
          </a:p>
          <a:p>
            <a:pPr marL="457200" lvl="1" indent="0">
              <a:buNone/>
            </a:pPr>
            <a:endParaRPr lang="el-GR" sz="1400" dirty="0"/>
          </a:p>
          <a:p>
            <a:pPr marL="0" indent="0">
              <a:buNone/>
            </a:pPr>
            <a:endParaRPr lang="el-GR" sz="1400" dirty="0"/>
          </a:p>
          <a:p>
            <a:pPr marL="0" indent="0">
              <a:buNone/>
            </a:pPr>
            <a:endParaRPr lang="el-GR" sz="1400" dirty="0" smtClean="0"/>
          </a:p>
          <a:p>
            <a:endParaRPr lang="el-GR" sz="1400" dirty="0"/>
          </a:p>
        </p:txBody>
      </p:sp>
      <p:pic>
        <p:nvPicPr>
          <p:cNvPr id="4" name="Picture 3" descr="STEEA - Transparent Black.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4025" y="5445224"/>
            <a:ext cx="205898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25626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Autofit/>
          </a:bodyPr>
          <a:lstStyle/>
          <a:p>
            <a:r>
              <a:rPr lang="el-GR" sz="2800" dirty="0" smtClean="0"/>
              <a:t>Τέλη Κυκλοφορίας </a:t>
            </a:r>
            <a:r>
              <a:rPr lang="el-GR" sz="2800" dirty="0" smtClean="0">
                <a:solidFill>
                  <a:schemeClr val="bg2">
                    <a:lumMod val="40000"/>
                    <a:lumOff val="60000"/>
                  </a:schemeClr>
                </a:solidFill>
              </a:rPr>
              <a:t/>
            </a:r>
            <a:br>
              <a:rPr lang="el-GR" sz="2800" dirty="0" smtClean="0">
                <a:solidFill>
                  <a:schemeClr val="bg2">
                    <a:lumMod val="40000"/>
                    <a:lumOff val="60000"/>
                  </a:schemeClr>
                </a:solidFill>
              </a:rPr>
            </a:br>
            <a:r>
              <a:rPr lang="el-GR" sz="2800" dirty="0" smtClean="0">
                <a:solidFill>
                  <a:schemeClr val="bg2">
                    <a:lumMod val="40000"/>
                    <a:lumOff val="60000"/>
                  </a:schemeClr>
                </a:solidFill>
              </a:rPr>
              <a:t> </a:t>
            </a:r>
            <a:endParaRPr lang="el-GR" sz="2800" dirty="0">
              <a:solidFill>
                <a:schemeClr val="bg2">
                  <a:lumMod val="40000"/>
                  <a:lumOff val="60000"/>
                </a:schemeClr>
              </a:solidFill>
            </a:endParaRPr>
          </a:p>
        </p:txBody>
      </p:sp>
      <p:sp>
        <p:nvSpPr>
          <p:cNvPr id="3" name="Content Placeholder 2"/>
          <p:cNvSpPr>
            <a:spLocks noGrp="1"/>
          </p:cNvSpPr>
          <p:nvPr>
            <p:ph idx="1"/>
          </p:nvPr>
        </p:nvSpPr>
        <p:spPr>
          <a:xfrm>
            <a:off x="1259632" y="1556792"/>
            <a:ext cx="6912768" cy="4320479"/>
          </a:xfrm>
        </p:spPr>
        <p:txBody>
          <a:bodyPr>
            <a:normAutofit/>
          </a:bodyPr>
          <a:lstStyle/>
          <a:p>
            <a:pPr marL="0" indent="0">
              <a:buNone/>
            </a:pPr>
            <a:r>
              <a:rPr lang="el-GR" sz="1400" dirty="0" smtClean="0"/>
              <a:t>Το 2016 ο ΣΤΕΕΑΕ είχε </a:t>
            </a:r>
            <a:r>
              <a:rPr lang="el-GR" sz="1400" dirty="0"/>
              <a:t>υποβάλλει </a:t>
            </a:r>
            <a:r>
              <a:rPr lang="el-GR" sz="1400" dirty="0" smtClean="0"/>
              <a:t>στο Υπουργείο </a:t>
            </a:r>
            <a:r>
              <a:rPr lang="el-GR" sz="1400" dirty="0"/>
              <a:t>Οικονομικών  </a:t>
            </a:r>
            <a:r>
              <a:rPr lang="el-GR" sz="1400" dirty="0" smtClean="0"/>
              <a:t>πρόταση για υπολογισμό των Τελών Κυκλοφορίας βάσει των χιλιομέτρων που διανύει το κάθε όχημα</a:t>
            </a:r>
            <a:endParaRPr lang="el-GR" sz="1400" dirty="0"/>
          </a:p>
          <a:p>
            <a:endParaRPr lang="el-GR" sz="1400" dirty="0" smtClean="0"/>
          </a:p>
          <a:p>
            <a:pPr marL="0" indent="0">
              <a:buNone/>
            </a:pPr>
            <a:r>
              <a:rPr lang="el-GR" sz="1400" dirty="0" smtClean="0"/>
              <a:t>Η πρόταση προβλέπει</a:t>
            </a:r>
          </a:p>
          <a:p>
            <a:r>
              <a:rPr lang="el-GR" sz="1400" dirty="0" smtClean="0"/>
              <a:t>Την καταβολή ενός ελάχιστου πάγιου ποσού από τους όλους τους ιδιοκτήτες οχημάτων</a:t>
            </a:r>
          </a:p>
          <a:p>
            <a:r>
              <a:rPr lang="el-GR" sz="1400" dirty="0" smtClean="0"/>
              <a:t>Την ενσωμάτωση του υπόλοιπου ποσού στην τιμή του καυσίμου </a:t>
            </a:r>
            <a:endParaRPr lang="el-GR" sz="2000" dirty="0"/>
          </a:p>
          <a:p>
            <a:endParaRPr lang="el-GR" sz="2000" dirty="0"/>
          </a:p>
          <a:p>
            <a:pPr marL="0" indent="0">
              <a:buNone/>
            </a:pPr>
            <a:r>
              <a:rPr lang="el-GR" sz="1400" dirty="0" smtClean="0"/>
              <a:t>Με τον τρόπο αυτό επιτυγχάνεται </a:t>
            </a:r>
          </a:p>
          <a:p>
            <a:pPr>
              <a:buFont typeface="Wingdings" panose="05000000000000000000" pitchFamily="2" charset="2"/>
              <a:buChar char="Ø"/>
            </a:pPr>
            <a:r>
              <a:rPr lang="el-GR" sz="1400" dirty="0" smtClean="0"/>
              <a:t>Δικαιότερη κατανομή του βάρους </a:t>
            </a:r>
          </a:p>
          <a:p>
            <a:pPr>
              <a:buFont typeface="Wingdings" panose="05000000000000000000" pitchFamily="2" charset="2"/>
              <a:buChar char="Ø"/>
            </a:pPr>
            <a:r>
              <a:rPr lang="el-GR" sz="1400" dirty="0" smtClean="0"/>
              <a:t>Είσπραξη Τελών από αυτοκίνητα «μόνιμων κατοίκων» Ελλάδος που κυκλοφορούν με ξένες πινακίδες</a:t>
            </a:r>
          </a:p>
          <a:p>
            <a:pPr>
              <a:buFont typeface="Wingdings" panose="05000000000000000000" pitchFamily="2" charset="2"/>
              <a:buChar char="Ø"/>
            </a:pPr>
            <a:r>
              <a:rPr lang="el-GR" sz="1400" dirty="0" smtClean="0"/>
              <a:t>Είσπραξη «Τελών» και από τουρίστες που επισκέπτονται την Ελλάδα με το αυτοκίνητό τους</a:t>
            </a:r>
          </a:p>
          <a:p>
            <a:pPr marL="0" indent="0">
              <a:buNone/>
            </a:pPr>
            <a:r>
              <a:rPr lang="el-GR" sz="1400" dirty="0" smtClean="0"/>
              <a:t>  </a:t>
            </a:r>
            <a:endParaRPr lang="en-US" sz="1400" dirty="0"/>
          </a:p>
          <a:p>
            <a:pPr marL="457200" lvl="1" indent="0" algn="r">
              <a:buNone/>
            </a:pPr>
            <a:r>
              <a:rPr lang="el-GR" sz="1400" dirty="0" smtClean="0"/>
              <a:t>(συνεχίζεται)</a:t>
            </a:r>
            <a:endParaRPr lang="el-GR" sz="1400" dirty="0"/>
          </a:p>
          <a:p>
            <a:pPr marL="0" indent="0">
              <a:buNone/>
            </a:pPr>
            <a:endParaRPr lang="el-GR" sz="2000" dirty="0"/>
          </a:p>
          <a:p>
            <a:pPr marL="0" indent="0">
              <a:buNone/>
            </a:pPr>
            <a:endParaRPr lang="el-GR" sz="2000" dirty="0" smtClean="0"/>
          </a:p>
          <a:p>
            <a:endParaRPr lang="el-GR" dirty="0"/>
          </a:p>
        </p:txBody>
      </p:sp>
      <p:pic>
        <p:nvPicPr>
          <p:cNvPr id="4" name="Picture 3" descr="STEEA - Transparent Black.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4025" y="5445224"/>
            <a:ext cx="205898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69295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Autofit/>
          </a:bodyPr>
          <a:lstStyle/>
          <a:p>
            <a:r>
              <a:rPr lang="el-GR" sz="2800" dirty="0" smtClean="0"/>
              <a:t>Τέλη Κυκλοφορίας </a:t>
            </a:r>
            <a:br>
              <a:rPr lang="el-GR" sz="2800" dirty="0" smtClean="0"/>
            </a:br>
            <a:r>
              <a:rPr lang="el-GR" sz="1600" dirty="0" smtClean="0"/>
              <a:t>(συνέχεια)</a:t>
            </a:r>
            <a:r>
              <a:rPr lang="el-GR" sz="2800" dirty="0" smtClean="0">
                <a:solidFill>
                  <a:schemeClr val="bg2">
                    <a:lumMod val="40000"/>
                    <a:lumOff val="60000"/>
                  </a:schemeClr>
                </a:solidFill>
              </a:rPr>
              <a:t/>
            </a:r>
            <a:br>
              <a:rPr lang="el-GR" sz="2800" dirty="0" smtClean="0">
                <a:solidFill>
                  <a:schemeClr val="bg2">
                    <a:lumMod val="40000"/>
                    <a:lumOff val="60000"/>
                  </a:schemeClr>
                </a:solidFill>
              </a:rPr>
            </a:br>
            <a:r>
              <a:rPr lang="el-GR" sz="2800" dirty="0" smtClean="0">
                <a:solidFill>
                  <a:schemeClr val="bg2">
                    <a:lumMod val="40000"/>
                    <a:lumOff val="60000"/>
                  </a:schemeClr>
                </a:solidFill>
              </a:rPr>
              <a:t> </a:t>
            </a:r>
            <a:endParaRPr lang="el-GR" sz="2800" dirty="0">
              <a:solidFill>
                <a:schemeClr val="bg2">
                  <a:lumMod val="40000"/>
                  <a:lumOff val="60000"/>
                </a:schemeClr>
              </a:solidFill>
            </a:endParaRPr>
          </a:p>
        </p:txBody>
      </p:sp>
      <p:sp>
        <p:nvSpPr>
          <p:cNvPr id="3" name="Content Placeholder 2"/>
          <p:cNvSpPr>
            <a:spLocks noGrp="1"/>
          </p:cNvSpPr>
          <p:nvPr>
            <p:ph idx="1"/>
          </p:nvPr>
        </p:nvSpPr>
        <p:spPr>
          <a:xfrm>
            <a:off x="1259632" y="1556792"/>
            <a:ext cx="6912768" cy="4320479"/>
          </a:xfrm>
        </p:spPr>
        <p:txBody>
          <a:bodyPr>
            <a:normAutofit/>
          </a:bodyPr>
          <a:lstStyle/>
          <a:p>
            <a:pPr marL="0" indent="0">
              <a:buNone/>
            </a:pPr>
            <a:r>
              <a:rPr lang="el-GR" sz="1400" dirty="0" smtClean="0"/>
              <a:t>Σύμφωνα με πρόσφατες πληροφορίες, το Ευρωπαϊκό Κοινοβούλιο εξετάζει αντίστοιχη πρόταση που προβλέπει</a:t>
            </a:r>
            <a:r>
              <a:rPr lang="en-US" sz="1400" dirty="0" smtClean="0"/>
              <a:t>:</a:t>
            </a:r>
            <a:r>
              <a:rPr lang="el-GR" sz="1400" dirty="0" smtClean="0"/>
              <a:t/>
            </a:r>
            <a:br>
              <a:rPr lang="el-GR" sz="1400" dirty="0" smtClean="0"/>
            </a:br>
            <a:r>
              <a:rPr lang="el-GR" sz="1400" dirty="0" smtClean="0"/>
              <a:t> </a:t>
            </a:r>
          </a:p>
          <a:p>
            <a:r>
              <a:rPr lang="el-GR" sz="1400" dirty="0" smtClean="0"/>
              <a:t>Εισαγωγή ανώτατου ορίου Τελών Κυκλοφορίας</a:t>
            </a:r>
          </a:p>
          <a:p>
            <a:r>
              <a:rPr lang="el-GR" sz="1400" dirty="0" smtClean="0"/>
              <a:t>Εισαγωγή ημερήσιων ή εβδομαδιαίων Τελών για τις περιπτώσεις περιστασιακής χρήσης του οχήματος </a:t>
            </a:r>
          </a:p>
          <a:p>
            <a:r>
              <a:rPr lang="el-GR" sz="1400" dirty="0" smtClean="0"/>
              <a:t>Μείωση για ιδιοκτήτες ελαφρών οχημάτων σε περιοχές που δεν είναι πυκνοκατοικημένες  	 </a:t>
            </a:r>
          </a:p>
          <a:p>
            <a:r>
              <a:rPr lang="el-GR" sz="1400" dirty="0" smtClean="0"/>
              <a:t>Για τα επαγγελματικά οχήματα, κατάργηση των Τελών Κυκλοφορίας και αντ’ αυτού επιβολή ειδικού φόρου ανάλογα με τα χιλιόμετρα, την περιβαλλοντική ρύπανση, τη ζημιά που προκαλείται στο οδόστρωμα.  </a:t>
            </a:r>
          </a:p>
          <a:p>
            <a:pPr marL="0" indent="0">
              <a:buNone/>
            </a:pPr>
            <a:endParaRPr lang="el-GR" sz="1400" dirty="0" smtClean="0"/>
          </a:p>
          <a:p>
            <a:pPr marL="0" indent="0">
              <a:buNone/>
            </a:pPr>
            <a:r>
              <a:rPr lang="el-GR" sz="1400" dirty="0"/>
              <a:t>Ο</a:t>
            </a:r>
            <a:r>
              <a:rPr lang="el-GR" sz="1400" dirty="0" smtClean="0"/>
              <a:t>ι λεπτομέρειες εφαρμογής θα ανατεθούν στα Κράτη – Μέλη</a:t>
            </a:r>
          </a:p>
          <a:p>
            <a:pPr marL="0" indent="0">
              <a:buNone/>
            </a:pPr>
            <a:endParaRPr lang="el-GR" sz="1400" dirty="0" smtClean="0"/>
          </a:p>
          <a:p>
            <a:pPr marL="0" indent="0">
              <a:buNone/>
            </a:pPr>
            <a:endParaRPr lang="el-GR" sz="2000" dirty="0" smtClean="0"/>
          </a:p>
          <a:p>
            <a:endParaRPr lang="en-US" sz="2000" dirty="0" smtClean="0"/>
          </a:p>
          <a:p>
            <a:pPr marL="457200" lvl="1" indent="0">
              <a:buNone/>
            </a:pPr>
            <a:endParaRPr lang="el-GR" sz="2000" dirty="0" smtClean="0"/>
          </a:p>
          <a:p>
            <a:pPr marL="0" indent="0">
              <a:buNone/>
            </a:pPr>
            <a:endParaRPr lang="el-GR" sz="2000" dirty="0" smtClean="0"/>
          </a:p>
          <a:p>
            <a:pPr marL="0" indent="0">
              <a:buNone/>
            </a:pPr>
            <a:endParaRPr lang="el-GR" sz="2000" dirty="0" smtClean="0"/>
          </a:p>
          <a:p>
            <a:endParaRPr lang="el-GR" dirty="0"/>
          </a:p>
        </p:txBody>
      </p:sp>
      <p:pic>
        <p:nvPicPr>
          <p:cNvPr id="4" name="Picture 3" descr="STEEA - Transparent Black.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4025" y="5445224"/>
            <a:ext cx="205898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00949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smtClean="0"/>
              <a:t>ΦΠΑ Αποζημιώσεων </a:t>
            </a:r>
            <a:endParaRPr lang="el-GR" sz="2800" dirty="0"/>
          </a:p>
        </p:txBody>
      </p:sp>
      <p:sp>
        <p:nvSpPr>
          <p:cNvPr id="3" name="Content Placeholder 2"/>
          <p:cNvSpPr>
            <a:spLocks noGrp="1"/>
          </p:cNvSpPr>
          <p:nvPr>
            <p:ph idx="1"/>
          </p:nvPr>
        </p:nvSpPr>
        <p:spPr>
          <a:xfrm>
            <a:off x="1547664" y="1916832"/>
            <a:ext cx="6552728" cy="3268960"/>
          </a:xfrm>
        </p:spPr>
        <p:txBody>
          <a:bodyPr>
            <a:normAutofit/>
          </a:bodyPr>
          <a:lstStyle/>
          <a:p>
            <a:pPr marL="0" indent="0">
              <a:buNone/>
            </a:pPr>
            <a:r>
              <a:rPr lang="el-GR" sz="1400" dirty="0" smtClean="0"/>
              <a:t>Μέσα στο 2018, η Ένωση Ασφαλιστικών Εταιριών Ελλάδος «προτείνει» στα μέλη της να μη καταβάλλουν τον ΦΠΑ αποζημιώσεων όταν πρόκειται για ζημιές Ενοικιαζόμενων Αυτοκινήτων</a:t>
            </a:r>
          </a:p>
          <a:p>
            <a:pPr marL="0" indent="0">
              <a:buNone/>
            </a:pPr>
            <a:endParaRPr lang="el-GR" sz="1400" dirty="0" smtClean="0"/>
          </a:p>
          <a:p>
            <a:pPr marL="0" indent="0">
              <a:buNone/>
            </a:pPr>
            <a:r>
              <a:rPr lang="el-GR" sz="1400" dirty="0" smtClean="0"/>
              <a:t>Σκεπτικό ότι οι Εταιρίες Ενοικίασης Αυτοκινήτων έχουν το δικαίωμα συμψηφισμού του  ΦΠΑ των επισκευών ανεξάρτητα από το αν η Εταιρία έχει ή όχι ΦΠΑ για να συμψηφίσει</a:t>
            </a:r>
          </a:p>
          <a:p>
            <a:pPr marL="0" indent="0">
              <a:buNone/>
            </a:pPr>
            <a:endParaRPr lang="el-GR" sz="1400" dirty="0" smtClean="0"/>
          </a:p>
          <a:p>
            <a:pPr marL="0" indent="0">
              <a:buNone/>
            </a:pPr>
            <a:r>
              <a:rPr lang="el-GR" sz="1400" dirty="0" smtClean="0"/>
              <a:t>Όλο και περισσότερες Ασφαλιστικές Εταιρίες υιοθετούν την πρόταση</a:t>
            </a:r>
            <a:r>
              <a:rPr lang="el-GR" sz="1400" dirty="0"/>
              <a:t> </a:t>
            </a:r>
            <a:r>
              <a:rPr lang="el-GR" sz="1400" dirty="0" smtClean="0"/>
              <a:t>χωρίς όμως να προχωρήσουν σε μείωση των τιμών των Ασφαλίστρων</a:t>
            </a:r>
          </a:p>
          <a:p>
            <a:pPr marL="0" indent="0">
              <a:buNone/>
            </a:pPr>
            <a:r>
              <a:rPr lang="el-GR" sz="1400" dirty="0" smtClean="0"/>
              <a:t> </a:t>
            </a:r>
          </a:p>
          <a:p>
            <a:pPr marL="0" indent="0">
              <a:buNone/>
            </a:pPr>
            <a:r>
              <a:rPr lang="el-GR" sz="1400" dirty="0" smtClean="0"/>
              <a:t>Ο ΣΤΕΕΑΕ εξετάζει όλες τις πτυχές του θέματος και τρόπους αντιμετώπισης του  </a:t>
            </a:r>
          </a:p>
          <a:p>
            <a:pPr marL="0" indent="0">
              <a:buNone/>
            </a:pPr>
            <a:endParaRPr lang="el-GR" sz="1400" dirty="0"/>
          </a:p>
          <a:p>
            <a:pPr marL="0" indent="0">
              <a:buNone/>
            </a:pPr>
            <a:endParaRPr lang="el-GR" sz="1400" dirty="0" smtClean="0"/>
          </a:p>
        </p:txBody>
      </p:sp>
    </p:spTree>
    <p:extLst>
      <p:ext uri="{BB962C8B-B14F-4D97-AF65-F5344CB8AC3E}">
        <p14:creationId xmlns:p14="http://schemas.microsoft.com/office/powerpoint/2010/main" val="1459358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229600" cy="1287016"/>
          </a:xfrm>
        </p:spPr>
        <p:txBody>
          <a:bodyPr>
            <a:noAutofit/>
          </a:bodyPr>
          <a:lstStyle/>
          <a:p>
            <a:r>
              <a:rPr lang="el-GR" sz="2800" b="1" dirty="0" smtClean="0"/>
              <a:t> </a:t>
            </a:r>
            <a:r>
              <a:rPr lang="el-GR" sz="2800" dirty="0" smtClean="0"/>
              <a:t>Μέγεθος του ΣΤΕΕΑΕ  </a:t>
            </a:r>
            <a:endParaRPr lang="el-GR" sz="2800" dirty="0"/>
          </a:p>
        </p:txBody>
      </p:sp>
      <p:sp>
        <p:nvSpPr>
          <p:cNvPr id="3" name="Content Placeholder 2"/>
          <p:cNvSpPr>
            <a:spLocks noGrp="1"/>
          </p:cNvSpPr>
          <p:nvPr>
            <p:ph idx="1"/>
          </p:nvPr>
        </p:nvSpPr>
        <p:spPr>
          <a:xfrm>
            <a:off x="1115616" y="2148920"/>
            <a:ext cx="7056784" cy="3268960"/>
          </a:xfrm>
        </p:spPr>
        <p:txBody>
          <a:bodyPr>
            <a:normAutofit/>
          </a:bodyPr>
          <a:lstStyle/>
          <a:p>
            <a:endParaRPr lang="el-GR" sz="1400" dirty="0"/>
          </a:p>
          <a:p>
            <a:pPr lvl="0" fontAlgn="base" hangingPunct="0"/>
            <a:r>
              <a:rPr lang="el-GR" sz="1400" dirty="0" smtClean="0"/>
              <a:t>Στο διάστημα 2016-2018 εγγράφηκαν 22 νέα Μέλη από όλες τις περιοχές της Ελλάδας</a:t>
            </a:r>
          </a:p>
          <a:p>
            <a:pPr lvl="0" fontAlgn="base" hangingPunct="0"/>
            <a:endParaRPr lang="el-GR" sz="1400" dirty="0"/>
          </a:p>
          <a:p>
            <a:pPr marL="0" lvl="0" indent="0" fontAlgn="base" hangingPunct="0">
              <a:buNone/>
            </a:pPr>
            <a:endParaRPr lang="el-GR" sz="1400" dirty="0"/>
          </a:p>
          <a:p>
            <a:pPr lvl="0" fontAlgn="base" hangingPunct="0"/>
            <a:r>
              <a:rPr lang="el-GR" sz="1400" dirty="0" smtClean="0"/>
              <a:t>Καλύπτεται όλη η Ελλάδα, από Αλεξανδρούπολη έως Κρήτη και από Ρόδο μέχρι Κέρκυρα</a:t>
            </a:r>
          </a:p>
          <a:p>
            <a:pPr marL="0" lvl="0" indent="0" fontAlgn="base" hangingPunct="0">
              <a:buNone/>
            </a:pPr>
            <a:r>
              <a:rPr lang="el-GR" sz="1400" dirty="0" smtClean="0"/>
              <a:t> </a:t>
            </a:r>
            <a:endParaRPr lang="el-GR" sz="1400" dirty="0"/>
          </a:p>
          <a:p>
            <a:pPr fontAlgn="base" hangingPunct="0"/>
            <a:endParaRPr lang="el-GR" sz="1400" dirty="0"/>
          </a:p>
        </p:txBody>
      </p:sp>
      <p:pic>
        <p:nvPicPr>
          <p:cNvPr id="4" name="Picture 3" descr="STEEA - Transparent Black.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4025" y="5445224"/>
            <a:ext cx="205898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63444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204864"/>
            <a:ext cx="8229600" cy="1143000"/>
          </a:xfrm>
        </p:spPr>
        <p:txBody>
          <a:bodyPr>
            <a:normAutofit/>
          </a:bodyPr>
          <a:lstStyle/>
          <a:p>
            <a:r>
              <a:rPr lang="el-GR" sz="3200" b="1" dirty="0" smtClean="0"/>
              <a:t>ΤΟΜΕΑΣ ΘΕΜΑΤΩΝ</a:t>
            </a:r>
            <a:endParaRPr lang="el-GR" sz="3200" b="1" dirty="0"/>
          </a:p>
        </p:txBody>
      </p:sp>
      <p:sp>
        <p:nvSpPr>
          <p:cNvPr id="3" name="Content Placeholder 2"/>
          <p:cNvSpPr>
            <a:spLocks noGrp="1"/>
          </p:cNvSpPr>
          <p:nvPr>
            <p:ph idx="1"/>
          </p:nvPr>
        </p:nvSpPr>
        <p:spPr>
          <a:xfrm>
            <a:off x="539552" y="3356992"/>
            <a:ext cx="8208912" cy="1152129"/>
          </a:xfrm>
        </p:spPr>
        <p:txBody>
          <a:bodyPr>
            <a:normAutofit/>
          </a:bodyPr>
          <a:lstStyle/>
          <a:p>
            <a:pPr marL="0" indent="0" algn="ctr">
              <a:buNone/>
            </a:pPr>
            <a:r>
              <a:rPr lang="el-GR" b="1" dirty="0" smtClean="0"/>
              <a:t>Ευρωπαϊκά Θέματα</a:t>
            </a:r>
          </a:p>
          <a:p>
            <a:pPr marL="0" indent="0" algn="ctr">
              <a:buNone/>
            </a:pPr>
            <a:endParaRPr lang="el-GR" dirty="0" smtClean="0">
              <a:solidFill>
                <a:schemeClr val="bg2">
                  <a:lumMod val="40000"/>
                  <a:lumOff val="60000"/>
                </a:schemeClr>
              </a:solidFill>
            </a:endParaRPr>
          </a:p>
          <a:p>
            <a:pPr marL="0" indent="0" algn="ctr">
              <a:buNone/>
            </a:pPr>
            <a:endParaRPr lang="el-GR" dirty="0" smtClean="0">
              <a:solidFill>
                <a:schemeClr val="bg2">
                  <a:lumMod val="40000"/>
                  <a:lumOff val="60000"/>
                </a:schemeClr>
              </a:solidFill>
            </a:endParaRPr>
          </a:p>
          <a:p>
            <a:pPr algn="ctr"/>
            <a:endParaRPr lang="el-GR" sz="7200" dirty="0"/>
          </a:p>
        </p:txBody>
      </p:sp>
      <p:pic>
        <p:nvPicPr>
          <p:cNvPr id="4" name="Picture 3" descr="STEEA - Transparent Black.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4025" y="5445224"/>
            <a:ext cx="205898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48016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normAutofit/>
          </a:bodyPr>
          <a:lstStyle/>
          <a:p>
            <a:r>
              <a:rPr lang="el-GR" sz="2800" dirty="0" smtClean="0"/>
              <a:t>Γενικός Κανονισμός Προσωπικών Δεδομένων </a:t>
            </a:r>
            <a:br>
              <a:rPr lang="el-GR" sz="2800" dirty="0" smtClean="0"/>
            </a:br>
            <a:r>
              <a:rPr lang="el-GR" sz="2800" dirty="0" smtClean="0"/>
              <a:t>(</a:t>
            </a:r>
            <a:r>
              <a:rPr lang="en-US" sz="2800" dirty="0" smtClean="0"/>
              <a:t>GDPR</a:t>
            </a:r>
            <a:r>
              <a:rPr lang="el-GR" sz="2800" dirty="0" smtClean="0"/>
              <a:t>)</a:t>
            </a:r>
            <a:endParaRPr lang="el-GR" sz="2800" dirty="0"/>
          </a:p>
        </p:txBody>
      </p:sp>
      <p:sp>
        <p:nvSpPr>
          <p:cNvPr id="3" name="Content Placeholder 2"/>
          <p:cNvSpPr>
            <a:spLocks noGrp="1"/>
          </p:cNvSpPr>
          <p:nvPr>
            <p:ph idx="1"/>
          </p:nvPr>
        </p:nvSpPr>
        <p:spPr>
          <a:xfrm>
            <a:off x="1691680" y="2245263"/>
            <a:ext cx="5832648" cy="3196951"/>
          </a:xfrm>
        </p:spPr>
        <p:txBody>
          <a:bodyPr>
            <a:noAutofit/>
          </a:bodyPr>
          <a:lstStyle/>
          <a:p>
            <a:pPr marL="0" indent="0">
              <a:buNone/>
            </a:pPr>
            <a:r>
              <a:rPr lang="el-GR" sz="1400" dirty="0" smtClean="0"/>
              <a:t>Σε ισχύ από 25 Μαΐου 2018</a:t>
            </a:r>
          </a:p>
          <a:p>
            <a:endParaRPr lang="el-GR" sz="1400" dirty="0" smtClean="0"/>
          </a:p>
          <a:p>
            <a:pPr marL="0" indent="0">
              <a:buNone/>
            </a:pPr>
            <a:r>
              <a:rPr lang="el-GR" sz="1400" b="1" dirty="0" smtClean="0"/>
              <a:t>Τι </a:t>
            </a:r>
            <a:r>
              <a:rPr lang="el-GR" sz="1400" b="1" dirty="0"/>
              <a:t>σημαίνει </a:t>
            </a:r>
            <a:r>
              <a:rPr lang="el-GR" sz="1400" b="1" dirty="0" smtClean="0"/>
              <a:t>για </a:t>
            </a:r>
            <a:r>
              <a:rPr lang="el-GR" sz="1400" b="1" dirty="0"/>
              <a:t>τις εταιρίες Rent-a-Car?</a:t>
            </a:r>
            <a:endParaRPr lang="el-GR" sz="1400" dirty="0"/>
          </a:p>
          <a:p>
            <a:r>
              <a:rPr lang="el-GR" sz="1400" dirty="0" smtClean="0"/>
              <a:t>Πρέπει να ζητούν με σαφή, κατανοητό και άμεσο τρόπο τη  συναίνεση  των πελατών για διαχείριση των προσωπικών  δεδομένων τους  </a:t>
            </a:r>
          </a:p>
          <a:p>
            <a:r>
              <a:rPr lang="el-GR" sz="1400" dirty="0" smtClean="0"/>
              <a:t>Δεν </a:t>
            </a:r>
            <a:r>
              <a:rPr lang="el-GR" sz="1400" dirty="0"/>
              <a:t>επιτρέπεται να κρατούν σε φωτοτυπία διάφορα </a:t>
            </a:r>
            <a:r>
              <a:rPr lang="el-GR" sz="1400" dirty="0" smtClean="0"/>
              <a:t>έγγραφα</a:t>
            </a:r>
            <a:r>
              <a:rPr lang="el-GR" sz="1400" dirty="0"/>
              <a:t>, όπως ταυτότητα, διαβατήριο, άδεια οδήγησης, </a:t>
            </a:r>
            <a:r>
              <a:rPr lang="el-GR" sz="1400" dirty="0" smtClean="0"/>
              <a:t>πιστωτική/χρεωστική </a:t>
            </a:r>
            <a:r>
              <a:rPr lang="el-GR" sz="1400" dirty="0"/>
              <a:t>κάρτα</a:t>
            </a:r>
          </a:p>
          <a:p>
            <a:r>
              <a:rPr lang="el-GR" sz="1400" dirty="0" smtClean="0"/>
              <a:t>Πρέπει </a:t>
            </a:r>
            <a:r>
              <a:rPr lang="el-GR" sz="1400" dirty="0"/>
              <a:t>να </a:t>
            </a:r>
            <a:r>
              <a:rPr lang="el-GR" sz="1400" dirty="0" smtClean="0"/>
              <a:t>φροντίζουν </a:t>
            </a:r>
            <a:r>
              <a:rPr lang="el-GR" sz="1400" dirty="0"/>
              <a:t>για την ασφαλή φύλαξη των δεδομένων</a:t>
            </a:r>
          </a:p>
          <a:p>
            <a:r>
              <a:rPr lang="el-GR" sz="1400" dirty="0" smtClean="0"/>
              <a:t>Πρέπει να τα καταστρέφουν όταν </a:t>
            </a:r>
            <a:r>
              <a:rPr lang="el-GR" sz="1400" dirty="0"/>
              <a:t>συμπληρωθεί ο χρόνος που σύμφωνα με τον ΚΦΣ έχουν υποχρέωση τήρησης των φορολογικών </a:t>
            </a:r>
            <a:r>
              <a:rPr lang="el-GR" sz="1400" dirty="0" smtClean="0"/>
              <a:t>στοιχείων</a:t>
            </a:r>
          </a:p>
          <a:p>
            <a:endParaRPr lang="el-GR" sz="1400" dirty="0" smtClean="0"/>
          </a:p>
          <a:p>
            <a:pPr marL="0" indent="0">
              <a:buNone/>
            </a:pPr>
            <a:r>
              <a:rPr lang="el-GR" sz="1400" dirty="0" smtClean="0"/>
              <a:t>Για τη μη </a:t>
            </a:r>
            <a:r>
              <a:rPr lang="el-GR" sz="1400" dirty="0"/>
              <a:t>συμμόρφωση </a:t>
            </a:r>
            <a:r>
              <a:rPr lang="el-GR" sz="1400" dirty="0" smtClean="0"/>
              <a:t>προβλέπονται πρόστιμα έως </a:t>
            </a:r>
            <a:r>
              <a:rPr lang="el-GR" sz="1400" dirty="0"/>
              <a:t>20 εκ. ευρώ ή 4% του τζίρου</a:t>
            </a:r>
          </a:p>
          <a:p>
            <a:endParaRPr lang="el-GR" sz="1400" dirty="0"/>
          </a:p>
          <a:p>
            <a:endParaRPr lang="el-GR" sz="1400" dirty="0"/>
          </a:p>
        </p:txBody>
      </p:sp>
      <p:pic>
        <p:nvPicPr>
          <p:cNvPr id="4" name="Picture 3" descr="STEEA - Transparent Black.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4025" y="5445224"/>
            <a:ext cx="205898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53417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29600" cy="706090"/>
          </a:xfrm>
        </p:spPr>
        <p:txBody>
          <a:bodyPr>
            <a:normAutofit fontScale="90000"/>
          </a:bodyPr>
          <a:lstStyle/>
          <a:p>
            <a:r>
              <a:rPr lang="el-GR" sz="3100" dirty="0" smtClean="0"/>
              <a:t/>
            </a:r>
            <a:br>
              <a:rPr lang="el-GR" sz="3100" dirty="0" smtClean="0"/>
            </a:br>
            <a:r>
              <a:rPr lang="en-US" sz="3100" dirty="0" smtClean="0"/>
              <a:t>New Deal for Consumers</a:t>
            </a:r>
            <a:r>
              <a:rPr lang="el-GR" sz="3100" b="1" dirty="0" smtClean="0"/>
              <a:t/>
            </a:r>
            <a:br>
              <a:rPr lang="el-GR" sz="3100" b="1" dirty="0" smtClean="0"/>
            </a:br>
            <a:r>
              <a:rPr lang="el-GR" sz="3100" b="1" dirty="0"/>
              <a:t/>
            </a:r>
            <a:br>
              <a:rPr lang="el-GR" sz="3100" b="1" dirty="0"/>
            </a:br>
            <a:endParaRPr lang="el-GR" sz="2800" dirty="0"/>
          </a:p>
        </p:txBody>
      </p:sp>
      <p:sp>
        <p:nvSpPr>
          <p:cNvPr id="3" name="Content Placeholder 2"/>
          <p:cNvSpPr>
            <a:spLocks noGrp="1"/>
          </p:cNvSpPr>
          <p:nvPr>
            <p:ph idx="1"/>
          </p:nvPr>
        </p:nvSpPr>
        <p:spPr>
          <a:xfrm>
            <a:off x="1043608" y="1340768"/>
            <a:ext cx="6480720" cy="4392488"/>
          </a:xfrm>
        </p:spPr>
        <p:txBody>
          <a:bodyPr>
            <a:normAutofit lnSpcReduction="10000"/>
          </a:bodyPr>
          <a:lstStyle/>
          <a:p>
            <a:r>
              <a:rPr lang="el-GR" sz="1400" dirty="0" smtClean="0"/>
              <a:t>Συνεχίζονται οι κινήσεις της ΕΕ για μεγαλύτερη προστασία των καταναλωτών</a:t>
            </a:r>
          </a:p>
          <a:p>
            <a:endParaRPr lang="el-GR" sz="1400" dirty="0" smtClean="0"/>
          </a:p>
          <a:p>
            <a:r>
              <a:rPr lang="el-GR" sz="1400" dirty="0" smtClean="0"/>
              <a:t>Ήδη έχει ενσωματωθεί στο Ελληνικό Δίκαιο η Οδηγία 2011/83/ΕΕ, που συμπληρώθηκε με τον ν.4512/2018</a:t>
            </a:r>
          </a:p>
          <a:p>
            <a:endParaRPr lang="el-GR" sz="1400" dirty="0"/>
          </a:p>
          <a:p>
            <a:r>
              <a:rPr lang="el-GR" sz="1400" dirty="0" smtClean="0"/>
              <a:t>Η Νέα Συμφωνία για τους Καταναλωτές προβλέπει </a:t>
            </a:r>
            <a:endParaRPr lang="el-GR" sz="1400" dirty="0"/>
          </a:p>
          <a:p>
            <a:pPr lvl="1">
              <a:buFont typeface="Wingdings" panose="05000000000000000000" pitchFamily="2" charset="2"/>
              <a:buChar char="Ø"/>
            </a:pPr>
            <a:r>
              <a:rPr lang="el-GR" sz="1400" dirty="0" smtClean="0"/>
              <a:t>ενίσχυση </a:t>
            </a:r>
            <a:r>
              <a:rPr lang="el-GR" sz="1400" dirty="0"/>
              <a:t>των δικαιωμάτων των καταναλωτών στο διαδίκτυο (μεγαλύτερη διαφάνεια στις συναλλαγές),</a:t>
            </a:r>
          </a:p>
          <a:p>
            <a:pPr lvl="1">
              <a:buFont typeface="Wingdings" panose="05000000000000000000" pitchFamily="2" charset="2"/>
              <a:buChar char="Ø"/>
            </a:pPr>
            <a:r>
              <a:rPr lang="el-GR" sz="1400" dirty="0" smtClean="0"/>
              <a:t>εισαγωγή </a:t>
            </a:r>
            <a:r>
              <a:rPr lang="el-GR" sz="1400" dirty="0"/>
              <a:t>νέων «εργαλείων» για την άσκηση των δικαιωμάτων των καταναλωτών και την αποζημίωσή τους (συλλογική αγωγή),</a:t>
            </a:r>
          </a:p>
          <a:p>
            <a:pPr lvl="1">
              <a:buFont typeface="Wingdings" panose="05000000000000000000" pitchFamily="2" charset="2"/>
              <a:buChar char="Ø"/>
            </a:pPr>
            <a:r>
              <a:rPr lang="el-GR" sz="1400" dirty="0"/>
              <a:t>μεγαλύτερη προστασία από αθέμιτες εμπορικές πρακτικές,</a:t>
            </a:r>
          </a:p>
          <a:p>
            <a:pPr lvl="1">
              <a:buFont typeface="Wingdings" panose="05000000000000000000" pitchFamily="2" charset="2"/>
              <a:buChar char="Ø"/>
            </a:pPr>
            <a:r>
              <a:rPr lang="el-GR" sz="1400" dirty="0"/>
              <a:t>θέσπιση αποτελεσματικών κυρώσεων για παραβιάσεις της νομοθεσίας της ΕΕ (πρόστιμα που υπολογίζονται βάσει του ετήσιου κύκλου εργασιών),</a:t>
            </a:r>
          </a:p>
          <a:p>
            <a:pPr lvl="1">
              <a:buFont typeface="Wingdings" panose="05000000000000000000" pitchFamily="2" charset="2"/>
              <a:buChar char="Ø"/>
            </a:pPr>
            <a:r>
              <a:rPr lang="el-GR" sz="1400" dirty="0" smtClean="0"/>
              <a:t>αλλά </a:t>
            </a:r>
            <a:r>
              <a:rPr lang="el-GR" sz="1400" dirty="0"/>
              <a:t>και εξάλειψη περιττών βαρών για τις Επιχειρήσεις </a:t>
            </a:r>
            <a:r>
              <a:rPr lang="el-GR" sz="1400" dirty="0" smtClean="0"/>
              <a:t>(όπως κατάργηση </a:t>
            </a:r>
            <a:r>
              <a:rPr lang="el-GR" sz="1400" dirty="0"/>
              <a:t>του δικαιώματος </a:t>
            </a:r>
            <a:r>
              <a:rPr lang="el-GR" sz="1400" dirty="0" smtClean="0"/>
              <a:t>υπαναχώρησης </a:t>
            </a:r>
            <a:r>
              <a:rPr lang="el-GR" sz="1400" dirty="0"/>
              <a:t>κάτω </a:t>
            </a:r>
            <a:r>
              <a:rPr lang="el-GR" sz="1400" dirty="0" smtClean="0"/>
              <a:t>από </a:t>
            </a:r>
            <a:r>
              <a:rPr lang="el-GR" sz="1400" dirty="0"/>
              <a:t>συγκεκριμένες προϋποθέσεις</a:t>
            </a:r>
            <a:r>
              <a:rPr lang="el-GR" sz="1400" dirty="0" smtClean="0"/>
              <a:t>)</a:t>
            </a:r>
          </a:p>
          <a:p>
            <a:pPr lvl="1">
              <a:buFont typeface="Wingdings" panose="05000000000000000000" pitchFamily="2" charset="2"/>
              <a:buChar char="Ø"/>
            </a:pPr>
            <a:endParaRPr lang="el-GR" sz="1400" dirty="0"/>
          </a:p>
          <a:p>
            <a:r>
              <a:rPr lang="el-GR" sz="1400" dirty="0"/>
              <a:t>Επόμενο βήμα είναι η συζήτηση και ψήφιση των προτάσεων στο Ευρωπαϊκό Κοινοβούλιο και στη συνέχεια η ενσωμάτωση των Οδηγιών που θα προκύψουν στο Εθνικό Δίκαιο των Κρατών </a:t>
            </a:r>
            <a:r>
              <a:rPr lang="el-GR" sz="1400" dirty="0" smtClean="0"/>
              <a:t> </a:t>
            </a:r>
            <a:r>
              <a:rPr lang="el-GR" sz="1400" dirty="0"/>
              <a:t>Μελών</a:t>
            </a:r>
          </a:p>
          <a:p>
            <a:endParaRPr lang="el-GR" sz="1400" dirty="0"/>
          </a:p>
        </p:txBody>
      </p:sp>
      <p:pic>
        <p:nvPicPr>
          <p:cNvPr id="4" name="Picture 3" descr="STEEA - Transparent Black.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4025" y="5589240"/>
            <a:ext cx="205898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47584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008112"/>
          </a:xfrm>
        </p:spPr>
        <p:txBody>
          <a:bodyPr>
            <a:normAutofit/>
          </a:bodyPr>
          <a:lstStyle/>
          <a:p>
            <a:r>
              <a:rPr lang="el-GR" sz="2800" dirty="0" smtClean="0"/>
              <a:t>Οδηγία για την Ασφαλιστική Διανομή (</a:t>
            </a:r>
            <a:r>
              <a:rPr lang="en-US" sz="2800" dirty="0" smtClean="0"/>
              <a:t>IDD</a:t>
            </a:r>
            <a:r>
              <a:rPr lang="el-GR" sz="2800" dirty="0" smtClean="0"/>
              <a:t>)</a:t>
            </a:r>
            <a:endParaRPr lang="el-GR" sz="2800" dirty="0"/>
          </a:p>
        </p:txBody>
      </p:sp>
      <p:sp>
        <p:nvSpPr>
          <p:cNvPr id="3" name="Content Placeholder 2"/>
          <p:cNvSpPr>
            <a:spLocks noGrp="1"/>
          </p:cNvSpPr>
          <p:nvPr>
            <p:ph idx="1"/>
          </p:nvPr>
        </p:nvSpPr>
        <p:spPr>
          <a:xfrm>
            <a:off x="1396829" y="1268760"/>
            <a:ext cx="6429871" cy="4495427"/>
          </a:xfrm>
        </p:spPr>
        <p:txBody>
          <a:bodyPr>
            <a:normAutofit fontScale="92500"/>
          </a:bodyPr>
          <a:lstStyle/>
          <a:p>
            <a:r>
              <a:rPr lang="el-GR" sz="1400" dirty="0" smtClean="0"/>
              <a:t>Σε ισχύ από 1/1/2019</a:t>
            </a:r>
            <a:endParaRPr lang="el-GR" sz="1400" dirty="0"/>
          </a:p>
          <a:p>
            <a:pPr marL="0" indent="0">
              <a:buNone/>
            </a:pPr>
            <a:endParaRPr lang="el-GR" sz="1400" dirty="0" smtClean="0"/>
          </a:p>
          <a:p>
            <a:r>
              <a:rPr lang="el-GR" sz="1400" dirty="0" smtClean="0"/>
              <a:t>Στόχος της η Ασφαλιστική Αγορά και η </a:t>
            </a:r>
            <a:r>
              <a:rPr lang="el-GR" sz="1400" dirty="0"/>
              <a:t>διασφάλιση των συμφερόντων του Καταναλωτή μέσα από βελτιωμένες ασφαλιστικές </a:t>
            </a:r>
            <a:r>
              <a:rPr lang="el-GR" sz="1400" dirty="0" smtClean="0"/>
              <a:t>υπηρεσίες.</a:t>
            </a:r>
          </a:p>
          <a:p>
            <a:endParaRPr lang="el-GR" sz="1400" dirty="0"/>
          </a:p>
          <a:p>
            <a:r>
              <a:rPr lang="el-GR" sz="1400" dirty="0" smtClean="0"/>
              <a:t>Σύμφωνα </a:t>
            </a:r>
            <a:r>
              <a:rPr lang="el-GR" sz="1400" dirty="0"/>
              <a:t>με όσα προβλέπει το άρθρο 2 της Οδηγίας, από το Πεδίο Εφαρμογής της εξαιρούνται ασφαλιστικοί διαμεσολαβητές </a:t>
            </a:r>
            <a:r>
              <a:rPr lang="el-GR" sz="1400" u="sng" dirty="0"/>
              <a:t>δευτερεύουσας</a:t>
            </a:r>
            <a:r>
              <a:rPr lang="el-GR" sz="1400" dirty="0"/>
              <a:t> δραστηριότητας </a:t>
            </a:r>
            <a:r>
              <a:rPr lang="el-GR" sz="1400" dirty="0" smtClean="0"/>
              <a:t>(όπως οι Επιχειρήσεις</a:t>
            </a:r>
            <a:r>
              <a:rPr lang="en-US" sz="1400" dirty="0" smtClean="0"/>
              <a:t> Rent-a-Car) </a:t>
            </a:r>
            <a:r>
              <a:rPr lang="el-GR" sz="1400" dirty="0" smtClean="0"/>
              <a:t>εφόσον </a:t>
            </a:r>
            <a:r>
              <a:rPr lang="el-GR" sz="1400" dirty="0"/>
              <a:t>πληρούνται </a:t>
            </a:r>
            <a:r>
              <a:rPr lang="el-GR" sz="1400" dirty="0" smtClean="0"/>
              <a:t>οι </a:t>
            </a:r>
            <a:r>
              <a:rPr lang="el-GR" sz="1400" dirty="0"/>
              <a:t>παρακάτω προϋποθέσεις:</a:t>
            </a:r>
          </a:p>
          <a:p>
            <a:pPr lvl="1">
              <a:buFont typeface="Wingdings" panose="05000000000000000000" pitchFamily="2" charset="2"/>
              <a:buChar char="Ø"/>
            </a:pPr>
            <a:r>
              <a:rPr lang="el-GR" sz="1400" dirty="0" smtClean="0"/>
              <a:t>η </a:t>
            </a:r>
            <a:r>
              <a:rPr lang="el-GR" sz="1400" dirty="0"/>
              <a:t>ασφάλιση είναι συμπληρωματική </a:t>
            </a:r>
            <a:r>
              <a:rPr lang="el-GR" sz="1400" dirty="0" smtClean="0"/>
              <a:t>του αγαθού </a:t>
            </a:r>
            <a:r>
              <a:rPr lang="el-GR" sz="1400" dirty="0"/>
              <a:t>ή </a:t>
            </a:r>
            <a:r>
              <a:rPr lang="el-GR" sz="1400" dirty="0" smtClean="0"/>
              <a:t>της υπηρεσίας </a:t>
            </a:r>
            <a:r>
              <a:rPr lang="el-GR" sz="1400" dirty="0"/>
              <a:t>που </a:t>
            </a:r>
            <a:r>
              <a:rPr lang="el-GR" sz="1400" dirty="0" smtClean="0"/>
              <a:t>παρέχεται από </a:t>
            </a:r>
            <a:r>
              <a:rPr lang="el-GR" sz="1400" dirty="0"/>
              <a:t>προμηθευτή </a:t>
            </a:r>
            <a:endParaRPr lang="el-GR" sz="1400" dirty="0" smtClean="0"/>
          </a:p>
          <a:p>
            <a:endParaRPr lang="el-GR" sz="1400" dirty="0"/>
          </a:p>
          <a:p>
            <a:pPr lvl="1">
              <a:buFont typeface="Wingdings" panose="05000000000000000000" pitchFamily="2" charset="2"/>
              <a:buChar char="Ø"/>
            </a:pPr>
            <a:r>
              <a:rPr lang="el-GR" sz="1400" dirty="0" smtClean="0"/>
              <a:t>το ποσό των ασφαλίστρων που καταβλήθηκε για το ασφαλιστικό προϊόν δεν υπερβαίνει τα εξακόσια (600) ευρώ υπολογιζόμενο αναλογικά σε ετήσια βάση, ή</a:t>
            </a:r>
          </a:p>
          <a:p>
            <a:pPr marL="457200" lvl="1" indent="0">
              <a:buNone/>
            </a:pPr>
            <a:endParaRPr lang="el-GR" sz="1400" dirty="0" smtClean="0"/>
          </a:p>
          <a:p>
            <a:pPr lvl="1">
              <a:buFont typeface="Wingdings" panose="05000000000000000000" pitchFamily="2" charset="2"/>
              <a:buChar char="Ø"/>
            </a:pPr>
            <a:r>
              <a:rPr lang="el-GR" sz="1400" dirty="0" smtClean="0"/>
              <a:t>η </a:t>
            </a:r>
            <a:r>
              <a:rPr lang="el-GR" sz="1400" dirty="0"/>
              <a:t>διάρκεια της </a:t>
            </a:r>
            <a:r>
              <a:rPr lang="el-GR" sz="1400" dirty="0" smtClean="0"/>
              <a:t> είναι </a:t>
            </a:r>
            <a:r>
              <a:rPr lang="el-GR" sz="1400" dirty="0"/>
              <a:t>ίση ή μικρότερη από τρεις </a:t>
            </a:r>
            <a:r>
              <a:rPr lang="el-GR" sz="1400" dirty="0" smtClean="0"/>
              <a:t>μήνες και το </a:t>
            </a:r>
            <a:r>
              <a:rPr lang="el-GR" sz="1400" dirty="0"/>
              <a:t>ποσό των ασφαλίστρων που καταβλήθηκε κατ’ άτομο δεν υπερβαίνει τα </a:t>
            </a:r>
            <a:r>
              <a:rPr lang="el-GR" sz="1400" dirty="0" smtClean="0"/>
              <a:t>διακόσια </a:t>
            </a:r>
            <a:r>
              <a:rPr lang="el-GR" sz="1400" dirty="0"/>
              <a:t>(200) ευρώ</a:t>
            </a:r>
            <a:r>
              <a:rPr lang="el-GR" sz="1400" dirty="0" smtClean="0"/>
              <a:t>.</a:t>
            </a:r>
          </a:p>
          <a:p>
            <a:pPr lvl="1"/>
            <a:endParaRPr lang="el-GR" sz="1400" dirty="0"/>
          </a:p>
          <a:p>
            <a:r>
              <a:rPr lang="el-GR" sz="1400" dirty="0"/>
              <a:t>Μέχρι στιγμής, η Οδηγία δεν έχει ενσωματωθεί στο Ελληνικό Δίκαιο</a:t>
            </a:r>
            <a:r>
              <a:rPr lang="el-GR" sz="1400" dirty="0" smtClean="0"/>
              <a:t>.</a:t>
            </a:r>
          </a:p>
          <a:p>
            <a:endParaRPr lang="el-GR" sz="2000" dirty="0"/>
          </a:p>
          <a:p>
            <a:endParaRPr lang="el-GR" sz="2000" dirty="0" smtClean="0"/>
          </a:p>
          <a:p>
            <a:endParaRPr lang="el-GR" sz="2000" dirty="0"/>
          </a:p>
          <a:p>
            <a:endParaRPr lang="el-GR" sz="2000" dirty="0"/>
          </a:p>
          <a:p>
            <a:endParaRPr lang="el-GR" sz="2000" dirty="0" smtClean="0"/>
          </a:p>
          <a:p>
            <a:endParaRPr lang="el-GR" sz="1400" dirty="0"/>
          </a:p>
        </p:txBody>
      </p:sp>
      <p:pic>
        <p:nvPicPr>
          <p:cNvPr id="4" name="Picture 3" descr="STEEA - Transparent Black.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4025" y="5445224"/>
            <a:ext cx="205898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50207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287016"/>
          </a:xfrm>
        </p:spPr>
        <p:txBody>
          <a:bodyPr>
            <a:normAutofit fontScale="90000"/>
          </a:bodyPr>
          <a:lstStyle/>
          <a:p>
            <a:r>
              <a:rPr lang="el-GR" sz="3100" dirty="0" smtClean="0"/>
              <a:t>Παγκόσμια Εναρμονισμένη Μέθοδος Μέτρησης </a:t>
            </a:r>
            <a:r>
              <a:rPr lang="en-US" sz="3100" dirty="0" smtClean="0"/>
              <a:t/>
            </a:r>
            <a:br>
              <a:rPr lang="en-US" sz="3100" dirty="0" smtClean="0"/>
            </a:br>
            <a:r>
              <a:rPr lang="en-US" sz="2800" dirty="0" smtClean="0"/>
              <a:t>Worldwide Harmonised Light Vehicle Test Procedure </a:t>
            </a:r>
            <a:r>
              <a:rPr lang="el-GR" sz="2800" dirty="0"/>
              <a:t>(</a:t>
            </a:r>
            <a:r>
              <a:rPr lang="en-US" sz="2800" dirty="0"/>
              <a:t>WLTP</a:t>
            </a:r>
            <a:r>
              <a:rPr lang="el-GR" sz="2800" dirty="0"/>
              <a:t>)</a:t>
            </a:r>
          </a:p>
        </p:txBody>
      </p:sp>
      <p:sp>
        <p:nvSpPr>
          <p:cNvPr id="3" name="Content Placeholder 2"/>
          <p:cNvSpPr>
            <a:spLocks noGrp="1"/>
          </p:cNvSpPr>
          <p:nvPr>
            <p:ph idx="1"/>
          </p:nvPr>
        </p:nvSpPr>
        <p:spPr>
          <a:xfrm>
            <a:off x="1331640" y="1844824"/>
            <a:ext cx="6408712" cy="4248472"/>
          </a:xfrm>
        </p:spPr>
        <p:txBody>
          <a:bodyPr>
            <a:normAutofit/>
          </a:bodyPr>
          <a:lstStyle/>
          <a:p>
            <a:r>
              <a:rPr lang="el-GR" sz="1400" dirty="0"/>
              <a:t>Σε ισχύ από 1/9/2018</a:t>
            </a:r>
          </a:p>
          <a:p>
            <a:endParaRPr lang="el-GR" sz="1400" dirty="0" smtClean="0"/>
          </a:p>
          <a:p>
            <a:r>
              <a:rPr lang="el-GR" sz="1400" dirty="0" smtClean="0"/>
              <a:t>Νέα μέθοδος  μέτρησης  κατανάλωσης καυσίμου και εκπομπών ρύπων </a:t>
            </a:r>
          </a:p>
          <a:p>
            <a:pPr marL="0" indent="0">
              <a:buNone/>
            </a:pPr>
            <a:endParaRPr lang="el-GR" sz="1400" dirty="0" smtClean="0"/>
          </a:p>
          <a:p>
            <a:r>
              <a:rPr lang="el-GR" sz="1400" dirty="0" smtClean="0"/>
              <a:t>«Απόρροια» του </a:t>
            </a:r>
            <a:r>
              <a:rPr lang="en-US" sz="1400" dirty="0" smtClean="0"/>
              <a:t>dieselgate</a:t>
            </a:r>
            <a:endParaRPr lang="el-GR" sz="1400" dirty="0" smtClean="0"/>
          </a:p>
          <a:p>
            <a:endParaRPr lang="el-GR" sz="1400" dirty="0" smtClean="0"/>
          </a:p>
          <a:p>
            <a:r>
              <a:rPr lang="el-GR" sz="1400" dirty="0" smtClean="0"/>
              <a:t>Εξαγωγή πιο «ρεαλιστικών» αποτελεσμάτων </a:t>
            </a:r>
          </a:p>
          <a:p>
            <a:pPr marL="0" indent="0">
              <a:buNone/>
            </a:pPr>
            <a:r>
              <a:rPr lang="el-GR" sz="1400" dirty="0"/>
              <a:t>	</a:t>
            </a:r>
            <a:r>
              <a:rPr lang="el-GR" sz="1400" dirty="0" smtClean="0"/>
              <a:t>ΑΛΛΑ ΚΑΙ</a:t>
            </a:r>
          </a:p>
          <a:p>
            <a:r>
              <a:rPr lang="el-GR" sz="1400" dirty="0" smtClean="0"/>
              <a:t>Κίνδυνος αύξησης Τελών Κυκλοφορίας και Τελών Ταξινόμησης, ειδικά για τα Κράτη-Μέλη όπου βάση προσδιορισμού τους είναι οι τιμές </a:t>
            </a:r>
            <a:r>
              <a:rPr lang="en-US" sz="1400" dirty="0" smtClean="0"/>
              <a:t>CO2</a:t>
            </a:r>
            <a:endParaRPr lang="el-GR" sz="1400" dirty="0" smtClean="0"/>
          </a:p>
          <a:p>
            <a:pPr marL="0" indent="0">
              <a:buNone/>
            </a:pPr>
            <a:endParaRPr lang="el-GR" sz="1400" dirty="0"/>
          </a:p>
          <a:p>
            <a:r>
              <a:rPr lang="el-GR" sz="1400" dirty="0" smtClean="0"/>
              <a:t>Προβλέπεται  περίοδος </a:t>
            </a:r>
            <a:r>
              <a:rPr lang="el-GR" sz="1400" dirty="0"/>
              <a:t>χάριτος μέχρι το 2019 </a:t>
            </a:r>
            <a:r>
              <a:rPr lang="el-GR" sz="1400" dirty="0" smtClean="0"/>
              <a:t> όπου βάση </a:t>
            </a:r>
            <a:r>
              <a:rPr lang="el-GR" sz="1400" dirty="0"/>
              <a:t>προσδιορισμού των Τελών Κυκλοφορίας θα συνεχίσει να είναι η τιμή εκπομπής CO2 </a:t>
            </a:r>
            <a:r>
              <a:rPr lang="el-GR" sz="1400" dirty="0" smtClean="0"/>
              <a:t> ώστε </a:t>
            </a:r>
            <a:r>
              <a:rPr lang="el-GR" sz="1400" dirty="0"/>
              <a:t>να μην </a:t>
            </a:r>
            <a:r>
              <a:rPr lang="el-GR" sz="1400" dirty="0" smtClean="0"/>
              <a:t>προκύψουν </a:t>
            </a:r>
            <a:r>
              <a:rPr lang="el-GR" sz="1400" dirty="0"/>
              <a:t>μεγάλες αυξήσεις και αδικίες</a:t>
            </a:r>
            <a:r>
              <a:rPr lang="el-GR" sz="1400" dirty="0" smtClean="0"/>
              <a:t>. </a:t>
            </a:r>
            <a:endParaRPr lang="el-GR" sz="1400" dirty="0"/>
          </a:p>
          <a:p>
            <a:endParaRPr lang="el-GR" sz="2000" dirty="0" smtClean="0"/>
          </a:p>
          <a:p>
            <a:endParaRPr lang="el-GR" sz="1400" dirty="0"/>
          </a:p>
        </p:txBody>
      </p:sp>
      <p:pic>
        <p:nvPicPr>
          <p:cNvPr id="4" name="Picture 3" descr="STEEA - Transparent Black.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4025" y="5445224"/>
            <a:ext cx="205898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26296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smtClean="0"/>
              <a:t>«Απέλαση» των </a:t>
            </a:r>
            <a:r>
              <a:rPr lang="en-US" sz="2800" dirty="0" smtClean="0"/>
              <a:t>Diesel </a:t>
            </a:r>
            <a:r>
              <a:rPr lang="el-GR" sz="2800" dirty="0" smtClean="0"/>
              <a:t>από τις πόλεις</a:t>
            </a:r>
            <a:endParaRPr lang="el-GR" sz="2800" dirty="0"/>
          </a:p>
        </p:txBody>
      </p:sp>
      <p:sp>
        <p:nvSpPr>
          <p:cNvPr id="3" name="Content Placeholder 2"/>
          <p:cNvSpPr>
            <a:spLocks noGrp="1"/>
          </p:cNvSpPr>
          <p:nvPr>
            <p:ph idx="1"/>
          </p:nvPr>
        </p:nvSpPr>
        <p:spPr>
          <a:xfrm>
            <a:off x="1403648" y="1600200"/>
            <a:ext cx="6264696" cy="4525963"/>
          </a:xfrm>
        </p:spPr>
        <p:txBody>
          <a:bodyPr>
            <a:normAutofit/>
          </a:bodyPr>
          <a:lstStyle/>
          <a:p>
            <a:endParaRPr lang="el-GR" sz="1400" dirty="0" smtClean="0"/>
          </a:p>
          <a:p>
            <a:r>
              <a:rPr lang="el-GR" sz="1400" dirty="0" smtClean="0"/>
              <a:t>Οι Ευρωπαϊκές Κυβερνήσεις προσανατολίζονται στη σταδιακή απομάκρυνση των πετρελαιοκίνητων αυτοκινήτων από τα μεγάλα αστικά κέντρα  με παράλληλη προώθηση της ηλεκτροκίνησης</a:t>
            </a:r>
          </a:p>
          <a:p>
            <a:endParaRPr lang="el-GR" sz="1400" dirty="0"/>
          </a:p>
          <a:p>
            <a:r>
              <a:rPr lang="el-GR" sz="1400" dirty="0" smtClean="0"/>
              <a:t>Μεγάλο ρίσκο για τις τιμές μεταπώλησης</a:t>
            </a:r>
          </a:p>
          <a:p>
            <a:endParaRPr lang="el-GR" sz="1400" dirty="0"/>
          </a:p>
          <a:p>
            <a:r>
              <a:rPr lang="el-GR" sz="1400" dirty="0" smtClean="0"/>
              <a:t>Ήδη, οι ταξινομήσεις </a:t>
            </a:r>
            <a:r>
              <a:rPr lang="en-US" sz="1400" dirty="0" smtClean="0"/>
              <a:t>diesel </a:t>
            </a:r>
            <a:r>
              <a:rPr lang="el-GR" sz="1400" dirty="0" smtClean="0"/>
              <a:t>αυτοκινήτων έχουν πέσει σε σχέση με τα προηγούμενα χρόνια</a:t>
            </a:r>
          </a:p>
          <a:p>
            <a:pPr marL="0" indent="0">
              <a:buNone/>
            </a:pPr>
            <a:r>
              <a:rPr lang="el-GR" sz="1400" dirty="0" smtClean="0"/>
              <a:t>	στην Ευρώπη στο </a:t>
            </a:r>
            <a:r>
              <a:rPr lang="el-GR" sz="1400" dirty="0"/>
              <a:t>28</a:t>
            </a:r>
            <a:r>
              <a:rPr lang="el-GR" sz="1400" dirty="0" smtClean="0"/>
              <a:t>%, από 65%  </a:t>
            </a:r>
          </a:p>
          <a:p>
            <a:pPr marL="0" indent="0">
              <a:buNone/>
            </a:pPr>
            <a:r>
              <a:rPr lang="el-GR" sz="1400" dirty="0"/>
              <a:t>	</a:t>
            </a:r>
            <a:r>
              <a:rPr lang="el-GR" sz="1400" dirty="0" smtClean="0"/>
              <a:t>στην Ελλάδα στο 38%, από 57%</a:t>
            </a:r>
          </a:p>
          <a:p>
            <a:pPr marL="0" indent="0">
              <a:buNone/>
            </a:pPr>
            <a:r>
              <a:rPr lang="el-GR" sz="1400" dirty="0" smtClean="0"/>
              <a:t>         	και αναμένεται στα επόμενα 2-3 χρόνια τα ποσοστά να γίνουν 	μονοψήφια και στη συνέχεια να μηδενιστούν</a:t>
            </a:r>
          </a:p>
          <a:p>
            <a:pPr marL="0" indent="0" algn="r">
              <a:buNone/>
            </a:pPr>
            <a:r>
              <a:rPr lang="el-GR" sz="1400" dirty="0" smtClean="0"/>
              <a:t>(συνεχίζεται)</a:t>
            </a:r>
            <a:endParaRPr lang="el-GR" sz="1400" dirty="0"/>
          </a:p>
        </p:txBody>
      </p:sp>
    </p:spTree>
    <p:extLst>
      <p:ext uri="{BB962C8B-B14F-4D97-AF65-F5344CB8AC3E}">
        <p14:creationId xmlns:p14="http://schemas.microsoft.com/office/powerpoint/2010/main" val="37321508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smtClean="0"/>
              <a:t>«Απέλαση» των </a:t>
            </a:r>
            <a:r>
              <a:rPr lang="en-US" sz="2800" dirty="0" smtClean="0"/>
              <a:t>Diesel </a:t>
            </a:r>
            <a:r>
              <a:rPr lang="el-GR" sz="2800" dirty="0" smtClean="0"/>
              <a:t>από τις πόλεις</a:t>
            </a:r>
            <a:r>
              <a:rPr lang="el-GR" sz="2800" b="1" dirty="0"/>
              <a:t/>
            </a:r>
            <a:br>
              <a:rPr lang="el-GR" sz="2800" b="1" dirty="0"/>
            </a:br>
            <a:r>
              <a:rPr lang="el-GR" sz="1600" b="1" dirty="0" smtClean="0"/>
              <a:t>(συνέχεια)</a:t>
            </a:r>
            <a:endParaRPr lang="el-GR" sz="1600" b="1" dirty="0"/>
          </a:p>
        </p:txBody>
      </p:sp>
      <p:sp>
        <p:nvSpPr>
          <p:cNvPr id="3" name="Content Placeholder 2"/>
          <p:cNvSpPr>
            <a:spLocks noGrp="1"/>
          </p:cNvSpPr>
          <p:nvPr>
            <p:ph idx="1"/>
          </p:nvPr>
        </p:nvSpPr>
        <p:spPr>
          <a:xfrm>
            <a:off x="1115616" y="1600200"/>
            <a:ext cx="6768752" cy="4525963"/>
          </a:xfrm>
        </p:spPr>
        <p:txBody>
          <a:bodyPr>
            <a:normAutofit/>
          </a:bodyPr>
          <a:lstStyle/>
          <a:p>
            <a:endParaRPr lang="el-GR" sz="1400" dirty="0" smtClean="0"/>
          </a:p>
          <a:p>
            <a:pPr marL="0" indent="0">
              <a:buNone/>
            </a:pPr>
            <a:r>
              <a:rPr lang="el-GR" sz="1400" dirty="0" smtClean="0"/>
              <a:t>Στην Ελλάδα, το υπουργείο Περιβάλλοντος και Ενέργειας μελετά τα </a:t>
            </a:r>
            <a:r>
              <a:rPr lang="el-GR" sz="1400" dirty="0"/>
              <a:t>μέτρα που </a:t>
            </a:r>
            <a:r>
              <a:rPr lang="el-GR" sz="1400" dirty="0" smtClean="0"/>
              <a:t>θα λάβει για την ενίσχυση της ηλεκτροκίνησης στη χώρα μας.</a:t>
            </a:r>
          </a:p>
          <a:p>
            <a:pPr marL="0" indent="0">
              <a:buNone/>
            </a:pPr>
            <a:endParaRPr lang="el-GR" sz="1400" dirty="0"/>
          </a:p>
          <a:p>
            <a:pPr marL="0" indent="0">
              <a:buNone/>
            </a:pPr>
            <a:r>
              <a:rPr lang="el-GR" sz="1400" dirty="0" smtClean="0"/>
              <a:t>Στα μέτρα προβλέπονται</a:t>
            </a:r>
            <a:endParaRPr lang="el-GR" sz="1400" dirty="0"/>
          </a:p>
          <a:p>
            <a:r>
              <a:rPr lang="el-GR" sz="1400" dirty="0" smtClean="0"/>
              <a:t>10ετής </a:t>
            </a:r>
            <a:r>
              <a:rPr lang="el-GR" sz="1400" dirty="0"/>
              <a:t>προσαρμογή της </a:t>
            </a:r>
            <a:r>
              <a:rPr lang="el-GR" sz="1400" dirty="0" smtClean="0"/>
              <a:t>αγοράς </a:t>
            </a:r>
            <a:r>
              <a:rPr lang="el-GR" sz="1400" dirty="0"/>
              <a:t>στην ηλεκτροκίνηση,</a:t>
            </a:r>
          </a:p>
          <a:p>
            <a:r>
              <a:rPr lang="el-GR" sz="1400" dirty="0"/>
              <a:t>Επιδότηση τοποθέτησης φορτιστών οχημάτων</a:t>
            </a:r>
          </a:p>
          <a:p>
            <a:r>
              <a:rPr lang="el-GR" sz="1400" dirty="0"/>
              <a:t>Συνεργασία με εταιρίες παροχής </a:t>
            </a:r>
            <a:r>
              <a:rPr lang="el-GR" sz="1400" dirty="0" smtClean="0"/>
              <a:t>ηλεκτρικής ενέργειας</a:t>
            </a:r>
          </a:p>
          <a:p>
            <a:r>
              <a:rPr lang="el-GR" sz="1400" dirty="0" smtClean="0"/>
              <a:t>Υποχρεωτική πρόβλεψη για τοποθέτηση φορτιστών στα νεοαναγειρόμενα ή ανακαινιζόμενα κτίρια</a:t>
            </a:r>
          </a:p>
          <a:p>
            <a:endParaRPr lang="el-GR" sz="1400" dirty="0"/>
          </a:p>
          <a:p>
            <a:pPr marL="0" indent="0" algn="ctr" fontAlgn="base">
              <a:buNone/>
            </a:pPr>
            <a:r>
              <a:rPr lang="el-GR" sz="1400" dirty="0" smtClean="0"/>
              <a:t>Πρόβλημα για την Ελλάδα ο γερασμένος στόλος</a:t>
            </a:r>
            <a:r>
              <a:rPr lang="en-US" sz="1400" dirty="0" smtClean="0"/>
              <a:t>:  </a:t>
            </a:r>
            <a:endParaRPr lang="el-GR" sz="1400" dirty="0" smtClean="0"/>
          </a:p>
          <a:p>
            <a:pPr marL="0" indent="0" algn="ctr" fontAlgn="base">
              <a:buNone/>
            </a:pPr>
            <a:r>
              <a:rPr lang="en-US" sz="1400" dirty="0" smtClean="0"/>
              <a:t>4 </a:t>
            </a:r>
            <a:r>
              <a:rPr lang="el-GR" sz="1400" dirty="0" smtClean="0"/>
              <a:t>στα 10 Ι.Χ. αυτοκίνητα </a:t>
            </a:r>
            <a:r>
              <a:rPr lang="el-GR" sz="1400" dirty="0"/>
              <a:t>είναι ηλικίας άνω των 17 ετών, </a:t>
            </a:r>
            <a:r>
              <a:rPr lang="el-GR" sz="1400" dirty="0" smtClean="0"/>
              <a:t>ενώ για τα Δ.Χ. οχήματα το ποσοστό φτάνει στο 30%</a:t>
            </a:r>
          </a:p>
          <a:p>
            <a:pPr marL="0" indent="0" algn="ctr" fontAlgn="base">
              <a:buNone/>
            </a:pPr>
            <a:r>
              <a:rPr lang="el-GR" sz="1400" dirty="0" smtClean="0">
                <a:sym typeface="Wingdings"/>
              </a:rPr>
              <a:t></a:t>
            </a:r>
            <a:endParaRPr lang="el-GR" sz="1400" dirty="0" smtClean="0"/>
          </a:p>
          <a:p>
            <a:pPr marL="0" indent="0" algn="ctr" fontAlgn="base">
              <a:buNone/>
            </a:pPr>
            <a:r>
              <a:rPr lang="el-GR" sz="1400" dirty="0" smtClean="0"/>
              <a:t>Μεγάλη εξάρτηση από </a:t>
            </a:r>
            <a:r>
              <a:rPr lang="el-GR" sz="1400" dirty="0"/>
              <a:t>τα συμβατικά </a:t>
            </a:r>
            <a:r>
              <a:rPr lang="el-GR" sz="1400" dirty="0" smtClean="0"/>
              <a:t>καύσιμα</a:t>
            </a:r>
            <a:endParaRPr lang="el-GR" sz="1400" dirty="0"/>
          </a:p>
          <a:p>
            <a:pPr marL="0" indent="0" fontAlgn="base">
              <a:buNone/>
            </a:pPr>
            <a:endParaRPr lang="el-GR" sz="1400" dirty="0"/>
          </a:p>
        </p:txBody>
      </p:sp>
    </p:spTree>
    <p:extLst>
      <p:ext uri="{BB962C8B-B14F-4D97-AF65-F5344CB8AC3E}">
        <p14:creationId xmlns:p14="http://schemas.microsoft.com/office/powerpoint/2010/main" val="27658546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328" y="2673704"/>
            <a:ext cx="8229600" cy="1143000"/>
          </a:xfrm>
        </p:spPr>
        <p:txBody>
          <a:bodyPr>
            <a:normAutofit/>
          </a:bodyPr>
          <a:lstStyle/>
          <a:p>
            <a:r>
              <a:rPr lang="el-GR" sz="4000" dirty="0" smtClean="0"/>
              <a:t>Άλλα θέματα</a:t>
            </a:r>
            <a:endParaRPr lang="el-GR" sz="4000" dirty="0"/>
          </a:p>
        </p:txBody>
      </p:sp>
      <p:pic>
        <p:nvPicPr>
          <p:cNvPr id="5" name="Picture 4" descr="STEEA - Transparent Black.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4025" y="5445224"/>
            <a:ext cx="205898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38041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413" y="2132856"/>
            <a:ext cx="8229600" cy="1143000"/>
          </a:xfrm>
        </p:spPr>
        <p:txBody>
          <a:bodyPr>
            <a:normAutofit/>
          </a:bodyPr>
          <a:lstStyle/>
          <a:p>
            <a:pPr marL="0" indent="0"/>
            <a:r>
              <a:rPr lang="el-GR" sz="3200" dirty="0"/>
              <a:t>Αλλαγή Διεύθυνσης Συνδέσμου</a:t>
            </a:r>
          </a:p>
        </p:txBody>
      </p:sp>
      <p:sp>
        <p:nvSpPr>
          <p:cNvPr id="3" name="Content Placeholder 2"/>
          <p:cNvSpPr>
            <a:spLocks noGrp="1"/>
          </p:cNvSpPr>
          <p:nvPr>
            <p:ph idx="1"/>
          </p:nvPr>
        </p:nvSpPr>
        <p:spPr>
          <a:xfrm>
            <a:off x="1979712" y="3212976"/>
            <a:ext cx="5328592" cy="792088"/>
          </a:xfrm>
        </p:spPr>
        <p:txBody>
          <a:bodyPr>
            <a:normAutofit/>
          </a:bodyPr>
          <a:lstStyle/>
          <a:p>
            <a:pPr marL="0" indent="0" algn="ctr">
              <a:buNone/>
            </a:pPr>
            <a:r>
              <a:rPr lang="el-GR" sz="2000" dirty="0" smtClean="0"/>
              <a:t>Τροποποίηση </a:t>
            </a:r>
            <a:r>
              <a:rPr lang="el-GR" sz="2000" dirty="0"/>
              <a:t>Καταστατικού</a:t>
            </a:r>
            <a:r>
              <a:rPr lang="en-US" sz="2000" dirty="0" smtClean="0"/>
              <a:t> </a:t>
            </a:r>
            <a:endParaRPr lang="el-GR" sz="1400" dirty="0"/>
          </a:p>
        </p:txBody>
      </p:sp>
      <p:pic>
        <p:nvPicPr>
          <p:cNvPr id="4" name="Picture 3" descr="STEEA - Transparent Black.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4025" y="5445224"/>
            <a:ext cx="205898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60072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p:spPr>
        <p:txBody>
          <a:bodyPr/>
          <a:lstStyle/>
          <a:p>
            <a:r>
              <a:rPr lang="el-GR" dirty="0" smtClean="0">
                <a:solidFill>
                  <a:schemeClr val="bg2">
                    <a:lumMod val="40000"/>
                    <a:lumOff val="60000"/>
                  </a:schemeClr>
                </a:solidFill>
              </a:rPr>
              <a:t> </a:t>
            </a:r>
            <a:endParaRPr lang="el-GR" dirty="0">
              <a:solidFill>
                <a:schemeClr val="bg2">
                  <a:lumMod val="40000"/>
                  <a:lumOff val="60000"/>
                </a:schemeClr>
              </a:solidFill>
            </a:endParaRPr>
          </a:p>
        </p:txBody>
      </p:sp>
      <p:sp>
        <p:nvSpPr>
          <p:cNvPr id="3" name="Content Placeholder 2"/>
          <p:cNvSpPr>
            <a:spLocks noGrp="1"/>
          </p:cNvSpPr>
          <p:nvPr>
            <p:ph idx="1"/>
          </p:nvPr>
        </p:nvSpPr>
        <p:spPr>
          <a:xfrm>
            <a:off x="450466" y="980728"/>
            <a:ext cx="8229600" cy="4525963"/>
          </a:xfrm>
        </p:spPr>
        <p:txBody>
          <a:bodyPr/>
          <a:lstStyle/>
          <a:p>
            <a:pPr marL="0" indent="0" algn="ctr">
              <a:buNone/>
            </a:pPr>
            <a:r>
              <a:rPr lang="el-GR" sz="1400" dirty="0" smtClean="0"/>
              <a:t> </a:t>
            </a:r>
          </a:p>
          <a:p>
            <a:pPr marL="0" indent="0" algn="ctr">
              <a:buNone/>
            </a:pPr>
            <a:endParaRPr lang="el-GR" dirty="0" smtClean="0">
              <a:solidFill>
                <a:schemeClr val="bg2">
                  <a:lumMod val="40000"/>
                  <a:lumOff val="60000"/>
                </a:schemeClr>
              </a:solidFill>
            </a:endParaRPr>
          </a:p>
        </p:txBody>
      </p:sp>
      <p:pic>
        <p:nvPicPr>
          <p:cNvPr id="4" name="Picture 3" descr="STEEA - Transparent Black.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64288" y="5661248"/>
            <a:ext cx="205898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75578" y="640713"/>
            <a:ext cx="7272808" cy="523220"/>
          </a:xfrm>
          <a:prstGeom prst="rect">
            <a:avLst/>
          </a:prstGeom>
          <a:noFill/>
        </p:spPr>
        <p:txBody>
          <a:bodyPr wrap="square" rtlCol="0">
            <a:spAutoFit/>
          </a:bodyPr>
          <a:lstStyle/>
          <a:p>
            <a:pPr algn="ctr"/>
            <a:r>
              <a:rPr lang="en-US" sz="2800" dirty="0" smtClean="0"/>
              <a:t>www.steea.gr</a:t>
            </a:r>
            <a:endParaRPr lang="el-GR" sz="2800" dirty="0"/>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5" t="5682" r="3556" b="7369"/>
          <a:stretch/>
        </p:blipFill>
        <p:spPr bwMode="auto">
          <a:xfrm rot="21171012">
            <a:off x="1233763" y="1748623"/>
            <a:ext cx="2707333" cy="1883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083" b="7076"/>
          <a:stretch/>
        </p:blipFill>
        <p:spPr bwMode="auto">
          <a:xfrm rot="517635">
            <a:off x="4905961" y="1501334"/>
            <a:ext cx="2760986" cy="178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50" t="9340" r="-481" b="8190"/>
          <a:stretch/>
        </p:blipFill>
        <p:spPr bwMode="auto">
          <a:xfrm rot="21347984">
            <a:off x="4921413" y="3798931"/>
            <a:ext cx="2936830" cy="1917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655" r="54" b="9045"/>
          <a:stretch/>
        </p:blipFill>
        <p:spPr bwMode="auto">
          <a:xfrm rot="547144">
            <a:off x="1538484" y="4150609"/>
            <a:ext cx="2938803" cy="1935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7962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229600" cy="1287016"/>
          </a:xfrm>
        </p:spPr>
        <p:txBody>
          <a:bodyPr>
            <a:noAutofit/>
          </a:bodyPr>
          <a:lstStyle/>
          <a:p>
            <a:r>
              <a:rPr lang="el-GR" sz="2800" b="1" dirty="0" smtClean="0"/>
              <a:t> </a:t>
            </a:r>
            <a:r>
              <a:rPr lang="el-GR" sz="2800" dirty="0" smtClean="0"/>
              <a:t>Μέλη του ΣΤΕΕΑΕ είναι…</a:t>
            </a:r>
            <a:endParaRPr lang="el-GR" sz="2800" dirty="0"/>
          </a:p>
        </p:txBody>
      </p:sp>
      <p:sp>
        <p:nvSpPr>
          <p:cNvPr id="3" name="Content Placeholder 2"/>
          <p:cNvSpPr>
            <a:spLocks noGrp="1"/>
          </p:cNvSpPr>
          <p:nvPr>
            <p:ph idx="1"/>
          </p:nvPr>
        </p:nvSpPr>
        <p:spPr>
          <a:xfrm>
            <a:off x="1691680" y="2148920"/>
            <a:ext cx="5904656" cy="3268960"/>
          </a:xfrm>
        </p:spPr>
        <p:txBody>
          <a:bodyPr>
            <a:normAutofit/>
          </a:bodyPr>
          <a:lstStyle/>
          <a:p>
            <a:endParaRPr lang="el-GR" sz="1400" dirty="0"/>
          </a:p>
          <a:p>
            <a:pPr lvl="0" fontAlgn="base" hangingPunct="0"/>
            <a:r>
              <a:rPr lang="el-GR" sz="1400" dirty="0"/>
              <a:t>Αποκλειστικά Επιχειρήσεις Ενοικίασης Αυτοκινήτων από όλη την Ελλάδα οι οποίες δραστηριοποιούνται στις Βραχυχρόνιες (</a:t>
            </a:r>
            <a:r>
              <a:rPr lang="en-US" sz="1400" dirty="0"/>
              <a:t>RaC</a:t>
            </a:r>
            <a:r>
              <a:rPr lang="el-GR" sz="1400" dirty="0"/>
              <a:t>) ή Μακροχρόνιες Μισθώσεις </a:t>
            </a:r>
            <a:r>
              <a:rPr lang="en-US" sz="1400" dirty="0" smtClean="0"/>
              <a:t>(Operating Lease</a:t>
            </a:r>
            <a:r>
              <a:rPr lang="el-GR" sz="1400" dirty="0" smtClean="0"/>
              <a:t>)</a:t>
            </a:r>
          </a:p>
          <a:p>
            <a:pPr lvl="0" fontAlgn="base" hangingPunct="0"/>
            <a:endParaRPr lang="el-GR" sz="1400" dirty="0"/>
          </a:p>
          <a:p>
            <a:pPr lvl="0" fontAlgn="base" hangingPunct="0"/>
            <a:r>
              <a:rPr lang="el-GR" sz="1400" dirty="0" smtClean="0"/>
              <a:t>Τα περισσότερα </a:t>
            </a:r>
            <a:r>
              <a:rPr lang="el-GR" sz="1400" dirty="0"/>
              <a:t>διεθνή σήματα που δραστηριοποιούνται στην Ελλάδα (Avis, Budget, Enterprise, Hertz, </a:t>
            </a:r>
            <a:r>
              <a:rPr lang="en-US" sz="1400" dirty="0"/>
              <a:t>ALD</a:t>
            </a:r>
            <a:r>
              <a:rPr lang="el-GR" sz="1400" dirty="0"/>
              <a:t>, </a:t>
            </a:r>
            <a:r>
              <a:rPr lang="en-US" sz="1400" dirty="0"/>
              <a:t>Arval</a:t>
            </a:r>
            <a:r>
              <a:rPr lang="el-GR" sz="1400" dirty="0"/>
              <a:t>, Leaseplan, Sixt, Thrifty κα) έχουν επιλέξει να εκπροσωπούνται μόνο από τον </a:t>
            </a:r>
            <a:r>
              <a:rPr lang="el-GR" sz="1400" dirty="0" smtClean="0"/>
              <a:t>ΣΤΕΕΑΕ</a:t>
            </a:r>
            <a:endParaRPr lang="en-US" sz="1400" dirty="0" smtClean="0"/>
          </a:p>
          <a:p>
            <a:pPr lvl="0" fontAlgn="base" hangingPunct="0"/>
            <a:endParaRPr lang="en-US" sz="1400" dirty="0"/>
          </a:p>
          <a:p>
            <a:pPr lvl="0" fontAlgn="base" hangingPunct="0"/>
            <a:r>
              <a:rPr lang="el-GR" sz="1400" dirty="0" smtClean="0"/>
              <a:t>Επίσης γίνονται δεκτά σαν </a:t>
            </a:r>
            <a:r>
              <a:rPr lang="en-US" sz="1400" dirty="0" smtClean="0"/>
              <a:t>Affiliated Members</a:t>
            </a:r>
            <a:r>
              <a:rPr lang="el-GR" sz="1400" dirty="0" smtClean="0"/>
              <a:t> εταιρίες που το αντικείμενό τους σχετίζεται με το αυτοκίνητο</a:t>
            </a:r>
            <a:endParaRPr lang="el-GR" sz="1400" dirty="0"/>
          </a:p>
          <a:p>
            <a:pPr fontAlgn="base" hangingPunct="0"/>
            <a:endParaRPr lang="el-GR" sz="1400" dirty="0"/>
          </a:p>
        </p:txBody>
      </p:sp>
      <p:pic>
        <p:nvPicPr>
          <p:cNvPr id="4" name="Picture 3" descr="STEEA - Transparent Black.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4025" y="5445224"/>
            <a:ext cx="205898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12216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p:spPr>
        <p:txBody>
          <a:bodyPr/>
          <a:lstStyle/>
          <a:p>
            <a:r>
              <a:rPr lang="el-GR" dirty="0" smtClean="0">
                <a:solidFill>
                  <a:schemeClr val="bg2">
                    <a:lumMod val="40000"/>
                    <a:lumOff val="60000"/>
                  </a:schemeClr>
                </a:solidFill>
              </a:rPr>
              <a:t> </a:t>
            </a:r>
            <a:endParaRPr lang="el-GR" dirty="0">
              <a:solidFill>
                <a:schemeClr val="bg2">
                  <a:lumMod val="40000"/>
                  <a:lumOff val="60000"/>
                </a:schemeClr>
              </a:solidFill>
            </a:endParaRPr>
          </a:p>
        </p:txBody>
      </p:sp>
      <p:sp>
        <p:nvSpPr>
          <p:cNvPr id="3" name="Content Placeholder 2"/>
          <p:cNvSpPr>
            <a:spLocks noGrp="1"/>
          </p:cNvSpPr>
          <p:nvPr>
            <p:ph idx="1"/>
          </p:nvPr>
        </p:nvSpPr>
        <p:spPr>
          <a:xfrm>
            <a:off x="450466" y="980728"/>
            <a:ext cx="8229600" cy="4525963"/>
          </a:xfrm>
        </p:spPr>
        <p:txBody>
          <a:bodyPr/>
          <a:lstStyle/>
          <a:p>
            <a:pPr marL="0" indent="0" algn="ctr">
              <a:buNone/>
            </a:pPr>
            <a:endParaRPr lang="el-GR" sz="1400" dirty="0" smtClean="0"/>
          </a:p>
          <a:p>
            <a:pPr marL="0" indent="0" algn="ctr">
              <a:buNone/>
            </a:pPr>
            <a:endParaRPr lang="el-GR" sz="1400" dirty="0"/>
          </a:p>
          <a:p>
            <a:pPr marL="0" indent="0" algn="ctr">
              <a:buNone/>
            </a:pPr>
            <a:endParaRPr lang="el-GR" sz="1400" dirty="0" smtClean="0"/>
          </a:p>
          <a:p>
            <a:pPr marL="0" indent="0" algn="ctr">
              <a:buNone/>
            </a:pPr>
            <a:endParaRPr lang="el-GR" sz="1400" dirty="0"/>
          </a:p>
          <a:p>
            <a:pPr marL="0" indent="0" algn="ctr">
              <a:buNone/>
            </a:pPr>
            <a:r>
              <a:rPr lang="el-GR" sz="1400" dirty="0" smtClean="0"/>
              <a:t>Το</a:t>
            </a:r>
            <a:r>
              <a:rPr lang="en-US" sz="1400" dirty="0" smtClean="0"/>
              <a:t> site</a:t>
            </a:r>
            <a:r>
              <a:rPr lang="el-GR" sz="1400" dirty="0" smtClean="0"/>
              <a:t> του ΣΤΕΕΑΕ ανανεώθηκε και εμπλουτίστηκε με πολλές πληροφορίες και συμβουλές </a:t>
            </a:r>
          </a:p>
          <a:p>
            <a:pPr marL="0" indent="0" algn="ctr">
              <a:buNone/>
            </a:pPr>
            <a:r>
              <a:rPr lang="el-GR" sz="1400" dirty="0" smtClean="0"/>
              <a:t>προς τους Επιχειρηματίες και τους Καταναλωτές</a:t>
            </a:r>
          </a:p>
          <a:p>
            <a:pPr marL="0" indent="0" algn="ctr">
              <a:buNone/>
            </a:pPr>
            <a:endParaRPr lang="el-GR" sz="1400" dirty="0"/>
          </a:p>
          <a:p>
            <a:pPr marL="0" indent="0" algn="ctr">
              <a:buNone/>
            </a:pPr>
            <a:r>
              <a:rPr lang="el-GR" sz="1400" dirty="0" smtClean="0"/>
              <a:t>Τις επόμενες ημέρες αναμένεται να προστεθούν τα ξενόγλωσσα κείμενα </a:t>
            </a:r>
          </a:p>
          <a:p>
            <a:pPr marL="0" indent="0" algn="ctr">
              <a:buNone/>
            </a:pPr>
            <a:r>
              <a:rPr lang="el-GR" sz="1400" dirty="0" smtClean="0"/>
              <a:t>σε Αγγλικά, Γαλλικά, Γερμανικά και Ρωσικά</a:t>
            </a:r>
          </a:p>
          <a:p>
            <a:pPr marL="0" indent="0" algn="ctr">
              <a:buNone/>
            </a:pPr>
            <a:endParaRPr lang="el-GR" sz="1400" dirty="0" smtClean="0"/>
          </a:p>
          <a:p>
            <a:pPr marL="0" indent="0" algn="ctr">
              <a:buNone/>
            </a:pPr>
            <a:r>
              <a:rPr lang="el-GR" sz="1400" dirty="0" smtClean="0"/>
              <a:t>Περιμένουμε τις παρατηρήσεις σας,</a:t>
            </a:r>
          </a:p>
          <a:p>
            <a:pPr marL="0" indent="0" algn="ctr">
              <a:buNone/>
            </a:pPr>
            <a:r>
              <a:rPr lang="el-GR" sz="1400" dirty="0"/>
              <a:t>η</a:t>
            </a:r>
            <a:r>
              <a:rPr lang="el-GR" sz="1400" dirty="0" smtClean="0"/>
              <a:t> γνώμη σας μετράει!</a:t>
            </a:r>
          </a:p>
        </p:txBody>
      </p:sp>
      <p:pic>
        <p:nvPicPr>
          <p:cNvPr id="4" name="Picture 3" descr="STEEA - Transparent Black.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64288" y="5661248"/>
            <a:ext cx="205898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28862" y="503754"/>
            <a:ext cx="7272808" cy="523220"/>
          </a:xfrm>
          <a:prstGeom prst="rect">
            <a:avLst/>
          </a:prstGeom>
          <a:noFill/>
        </p:spPr>
        <p:txBody>
          <a:bodyPr wrap="square" rtlCol="0">
            <a:spAutoFit/>
          </a:bodyPr>
          <a:lstStyle/>
          <a:p>
            <a:pPr algn="ctr"/>
            <a:r>
              <a:rPr lang="en-US" sz="2800" dirty="0" smtClean="0"/>
              <a:t>www.steea.gr</a:t>
            </a:r>
            <a:endParaRPr lang="el-GR" sz="2800" dirty="0"/>
          </a:p>
        </p:txBody>
      </p:sp>
    </p:spTree>
    <p:extLst>
      <p:ext uri="{BB962C8B-B14F-4D97-AF65-F5344CB8AC3E}">
        <p14:creationId xmlns:p14="http://schemas.microsoft.com/office/powerpoint/2010/main" val="19343618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bg2">
                    <a:lumMod val="40000"/>
                    <a:lumOff val="60000"/>
                  </a:schemeClr>
                </a:solidFill>
              </a:rPr>
              <a:t> </a:t>
            </a:r>
            <a:endParaRPr lang="el-GR" dirty="0">
              <a:solidFill>
                <a:schemeClr val="bg2">
                  <a:lumMod val="40000"/>
                  <a:lumOff val="60000"/>
                </a:schemeClr>
              </a:solidFill>
            </a:endParaRPr>
          </a:p>
        </p:txBody>
      </p:sp>
      <p:sp>
        <p:nvSpPr>
          <p:cNvPr id="3" name="Content Placeholder 2"/>
          <p:cNvSpPr>
            <a:spLocks noGrp="1"/>
          </p:cNvSpPr>
          <p:nvPr>
            <p:ph idx="1"/>
          </p:nvPr>
        </p:nvSpPr>
        <p:spPr>
          <a:xfrm>
            <a:off x="467544" y="1196752"/>
            <a:ext cx="8229600" cy="4525963"/>
          </a:xfrm>
        </p:spPr>
        <p:txBody>
          <a:bodyPr/>
          <a:lstStyle/>
          <a:p>
            <a:pPr marL="0" indent="0" algn="ctr">
              <a:buNone/>
            </a:pPr>
            <a:endParaRPr lang="el-GR" sz="3000" dirty="0" smtClean="0"/>
          </a:p>
          <a:p>
            <a:pPr marL="0" indent="0" algn="ctr">
              <a:buNone/>
            </a:pPr>
            <a:endParaRPr lang="el-GR" dirty="0" smtClean="0">
              <a:solidFill>
                <a:schemeClr val="bg2">
                  <a:lumMod val="40000"/>
                  <a:lumOff val="60000"/>
                </a:schemeClr>
              </a:solidFill>
            </a:endParaRPr>
          </a:p>
          <a:p>
            <a:pPr marL="0" indent="0" algn="ctr">
              <a:buNone/>
            </a:pPr>
            <a:endParaRPr lang="el-GR" dirty="0" smtClean="0">
              <a:solidFill>
                <a:schemeClr val="bg2">
                  <a:lumMod val="40000"/>
                  <a:lumOff val="60000"/>
                </a:schemeClr>
              </a:solidFill>
            </a:endParaRPr>
          </a:p>
          <a:p>
            <a:pPr marL="0" indent="0" algn="ctr">
              <a:buNone/>
            </a:pPr>
            <a:r>
              <a:rPr lang="el-GR" b="1" dirty="0" smtClean="0"/>
              <a:t>Ερωτήσεις</a:t>
            </a:r>
            <a:endParaRPr lang="el-GR" b="1" dirty="0"/>
          </a:p>
        </p:txBody>
      </p:sp>
      <p:pic>
        <p:nvPicPr>
          <p:cNvPr id="4" name="Picture 3" descr="STEEA - Transparent Black.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4025" y="5445224"/>
            <a:ext cx="205898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10924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20688"/>
            <a:ext cx="8229600" cy="1143000"/>
          </a:xfrm>
        </p:spPr>
        <p:txBody>
          <a:bodyPr>
            <a:normAutofit/>
          </a:bodyPr>
          <a:lstStyle/>
          <a:p>
            <a:r>
              <a:rPr lang="el-GR" sz="2800" b="1" dirty="0" smtClean="0"/>
              <a:t> </a:t>
            </a:r>
            <a:r>
              <a:rPr lang="el-GR" sz="2800" dirty="0" smtClean="0"/>
              <a:t>Κώδικας Επαγγελματικής Δεοντολογίας</a:t>
            </a:r>
            <a:endParaRPr lang="el-GR" sz="2800" dirty="0"/>
          </a:p>
        </p:txBody>
      </p:sp>
      <p:sp>
        <p:nvSpPr>
          <p:cNvPr id="3" name="Content Placeholder 2"/>
          <p:cNvSpPr>
            <a:spLocks noGrp="1"/>
          </p:cNvSpPr>
          <p:nvPr>
            <p:ph idx="1"/>
          </p:nvPr>
        </p:nvSpPr>
        <p:spPr>
          <a:xfrm>
            <a:off x="683568" y="1844824"/>
            <a:ext cx="6192688" cy="1640120"/>
          </a:xfrm>
        </p:spPr>
        <p:txBody>
          <a:bodyPr>
            <a:noAutofit/>
          </a:bodyPr>
          <a:lstStyle/>
          <a:p>
            <a:pPr fontAlgn="base" hangingPunct="0"/>
            <a:r>
              <a:rPr lang="el-GR" sz="1400" dirty="0"/>
              <a:t>Είναι η μοναδική επαγγελματική οργάνωση στον Κλάδο που έχει εφαρμόσει Κώδικα Επαγγελματικής </a:t>
            </a:r>
            <a:r>
              <a:rPr lang="el-GR" sz="1400" dirty="0" smtClean="0"/>
              <a:t>Δεοντολογίας </a:t>
            </a:r>
          </a:p>
          <a:p>
            <a:pPr fontAlgn="base" hangingPunct="0"/>
            <a:endParaRPr lang="el-GR" sz="1400" dirty="0"/>
          </a:p>
          <a:p>
            <a:pPr fontAlgn="base" hangingPunct="0"/>
            <a:r>
              <a:rPr lang="el-GR" sz="1400" dirty="0" smtClean="0"/>
              <a:t>Ο Κώδικας εστιάζει </a:t>
            </a:r>
            <a:r>
              <a:rPr lang="el-GR" sz="1400" dirty="0"/>
              <a:t>στην παροχή υπηρεσιών 	</a:t>
            </a:r>
            <a:r>
              <a:rPr lang="el-GR" sz="1400" dirty="0" smtClean="0"/>
              <a:t>υψηλού </a:t>
            </a:r>
            <a:r>
              <a:rPr lang="el-GR" sz="1400" dirty="0"/>
              <a:t>επιπέδου </a:t>
            </a:r>
            <a:r>
              <a:rPr lang="el-GR" sz="1400" dirty="0" smtClean="0"/>
              <a:t>και</a:t>
            </a:r>
          </a:p>
          <a:p>
            <a:pPr marL="0" indent="0" fontAlgn="base" hangingPunct="0">
              <a:buNone/>
            </a:pPr>
            <a:r>
              <a:rPr lang="el-GR" sz="1400" dirty="0" smtClean="0"/>
              <a:t>         στη </a:t>
            </a:r>
            <a:r>
              <a:rPr lang="el-GR" sz="1400" dirty="0"/>
              <a:t>διαφάνεια των συναλλαγών </a:t>
            </a:r>
            <a:endParaRPr lang="el-GR" sz="1400" dirty="0" smtClean="0"/>
          </a:p>
          <a:p>
            <a:pPr lvl="0" fontAlgn="base" hangingPunct="0"/>
            <a:endParaRPr lang="el-GR" sz="1400" dirty="0"/>
          </a:p>
          <a:p>
            <a:pPr lvl="0" fontAlgn="base" hangingPunct="0"/>
            <a:r>
              <a:rPr lang="el-GR" sz="1400" dirty="0"/>
              <a:t>Προβλέπεται διαδικασία ελέγχου των Μελών του από Επιτροπή Δεοντολογίας </a:t>
            </a:r>
            <a:r>
              <a:rPr lang="el-GR" sz="1400" dirty="0" smtClean="0"/>
              <a:t>στην οποία συμμετέχει, </a:t>
            </a:r>
            <a:r>
              <a:rPr lang="el-GR" sz="1400" dirty="0"/>
              <a:t>ανάλογα με την </a:t>
            </a:r>
            <a:r>
              <a:rPr lang="el-GR" sz="1400" dirty="0" smtClean="0"/>
              <a:t>περίπτωση, </a:t>
            </a:r>
          </a:p>
          <a:p>
            <a:pPr marL="0" lvl="0" indent="0" fontAlgn="base" hangingPunct="0">
              <a:buNone/>
            </a:pPr>
            <a:r>
              <a:rPr lang="el-GR" sz="1400" dirty="0"/>
              <a:t> </a:t>
            </a:r>
            <a:r>
              <a:rPr lang="el-GR" sz="1400" dirty="0" smtClean="0"/>
              <a:t>        τεχνικός </a:t>
            </a:r>
            <a:r>
              <a:rPr lang="el-GR" sz="1400" dirty="0"/>
              <a:t>πραγματογνώμονας, εκπρόσωπος του ΕΟΤ ή </a:t>
            </a:r>
            <a:r>
              <a:rPr lang="el-GR" sz="1400" dirty="0" smtClean="0"/>
              <a:t>του ΣΕΤΕ</a:t>
            </a:r>
          </a:p>
          <a:p>
            <a:pPr lvl="0" fontAlgn="base" hangingPunct="0"/>
            <a:endParaRPr lang="el-GR" sz="1400" dirty="0"/>
          </a:p>
          <a:p>
            <a:pPr lvl="0" fontAlgn="base" hangingPunct="0"/>
            <a:r>
              <a:rPr lang="el-GR" sz="1400" dirty="0"/>
              <a:t>Έχει αναπτυχθεί συνεργασία σε θέματα καταγγελιών και παραπόνων με τη Γενική Γραμματεία Καταναλωτή, το Ευρωπαϊκό Κέντρο Καταναλωτή και με τις κυριότερες Οργανώσεις Προστασίας Καταναλωτή (ΙΝΚΑ, ΕΠΟΙΖΩ, ΚΕΠΚΑ κα)</a:t>
            </a:r>
          </a:p>
        </p:txBody>
      </p:sp>
      <p:pic>
        <p:nvPicPr>
          <p:cNvPr id="4" name="Picture 3" descr="STEEA - Transparent Black.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4025" y="5445224"/>
            <a:ext cx="205898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teamgr.USR\Desktop\co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02111">
            <a:off x="6615115" y="1868797"/>
            <a:ext cx="1922190" cy="2592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78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9600" cy="1143000"/>
          </a:xfrm>
        </p:spPr>
        <p:txBody>
          <a:bodyPr>
            <a:normAutofit/>
          </a:bodyPr>
          <a:lstStyle/>
          <a:p>
            <a:r>
              <a:rPr lang="el-GR" sz="2800" dirty="0" smtClean="0"/>
              <a:t> Ο ΣΤΕΕΑΕ συνεργάζεται  με…</a:t>
            </a:r>
            <a:endParaRPr lang="el-GR" sz="2800" dirty="0">
              <a:solidFill>
                <a:schemeClr val="bg2">
                  <a:lumMod val="40000"/>
                  <a:lumOff val="60000"/>
                </a:schemeClr>
              </a:solidFill>
            </a:endParaRPr>
          </a:p>
        </p:txBody>
      </p:sp>
      <p:sp>
        <p:nvSpPr>
          <p:cNvPr id="3" name="Content Placeholder 2"/>
          <p:cNvSpPr>
            <a:spLocks noGrp="1"/>
          </p:cNvSpPr>
          <p:nvPr>
            <p:ph idx="1"/>
          </p:nvPr>
        </p:nvSpPr>
        <p:spPr>
          <a:xfrm>
            <a:off x="1115615" y="1700807"/>
            <a:ext cx="7747397" cy="4608513"/>
          </a:xfrm>
        </p:spPr>
        <p:txBody>
          <a:bodyPr>
            <a:noAutofit/>
          </a:bodyPr>
          <a:lstStyle/>
          <a:p>
            <a:pPr lvl="0" fontAlgn="base" hangingPunct="0"/>
            <a:r>
              <a:rPr lang="el-GR" sz="1400" dirty="0" smtClean="0"/>
              <a:t>Το </a:t>
            </a:r>
            <a:r>
              <a:rPr lang="el-GR" sz="1400" b="1" dirty="0" smtClean="0"/>
              <a:t>ΥΠΟΥΡΓΕΙΟ ΤΟΥΡΙΣΜΟΥ</a:t>
            </a:r>
            <a:r>
              <a:rPr lang="en-US" sz="1400" b="1" dirty="0"/>
              <a:t> </a:t>
            </a:r>
            <a:endParaRPr lang="el-GR" sz="1400" b="1" dirty="0" smtClean="0"/>
          </a:p>
          <a:p>
            <a:pPr marL="0" indent="0" fontAlgn="base" hangingPunct="0">
              <a:buNone/>
            </a:pPr>
            <a:r>
              <a:rPr lang="el-GR" sz="1400" dirty="0" smtClean="0"/>
              <a:t>	Εκπροσωπεί το</a:t>
            </a:r>
            <a:r>
              <a:rPr lang="el-GR" sz="1400" dirty="0"/>
              <a:t>ν</a:t>
            </a:r>
            <a:r>
              <a:rPr lang="el-GR" sz="1400" dirty="0" smtClean="0"/>
              <a:t> Κλάδο στην Επιτροπή Προσφυγών του Υπουργείου Τουρισμού 	  </a:t>
            </a:r>
            <a:endParaRPr lang="el-GR" sz="1400" dirty="0"/>
          </a:p>
          <a:p>
            <a:pPr lvl="0" fontAlgn="base" hangingPunct="0"/>
            <a:r>
              <a:rPr lang="el-GR" sz="1400" dirty="0" smtClean="0"/>
              <a:t>Τον </a:t>
            </a:r>
            <a:r>
              <a:rPr lang="el-GR" sz="1400" b="1" dirty="0" smtClean="0"/>
              <a:t>ΣΕΤΕ </a:t>
            </a:r>
            <a:endParaRPr lang="el-GR" sz="1400" b="1" dirty="0"/>
          </a:p>
          <a:p>
            <a:pPr marL="0" indent="0" fontAlgn="base" hangingPunct="0">
              <a:buNone/>
            </a:pPr>
            <a:r>
              <a:rPr lang="el-GR" sz="1400" dirty="0" smtClean="0"/>
              <a:t>	Είναι </a:t>
            </a:r>
            <a:r>
              <a:rPr lang="el-GR" sz="1400" dirty="0"/>
              <a:t>ο μοναδικός φορέας του Κλάδου που έχει γίνει δεκτός ως Μέλος </a:t>
            </a:r>
            <a:r>
              <a:rPr lang="el-GR" sz="1400" dirty="0" smtClean="0"/>
              <a:t> του</a:t>
            </a:r>
            <a:endParaRPr lang="el-GR" sz="1400" dirty="0"/>
          </a:p>
          <a:p>
            <a:pPr marL="0" indent="0" fontAlgn="base" hangingPunct="0">
              <a:buNone/>
            </a:pPr>
            <a:r>
              <a:rPr lang="el-GR" sz="1400" dirty="0" smtClean="0"/>
              <a:t>	 </a:t>
            </a:r>
            <a:r>
              <a:rPr lang="el-GR" sz="1400" dirty="0"/>
              <a:t> </a:t>
            </a:r>
          </a:p>
          <a:p>
            <a:pPr lvl="0" fontAlgn="base" hangingPunct="0"/>
            <a:r>
              <a:rPr lang="el-GR" sz="1400" dirty="0" smtClean="0"/>
              <a:t>Την </a:t>
            </a:r>
            <a:r>
              <a:rPr lang="el-GR" sz="1400" b="1" dirty="0" smtClean="0"/>
              <a:t>ΠΑΝΕΥΡΩΠΑΪΚΗ </a:t>
            </a:r>
            <a:r>
              <a:rPr lang="el-GR" sz="1400" b="1" dirty="0"/>
              <a:t>ΟΜΟΣΠΟΝΔΙΑ ΕΝΟΙΚΙΑΣΕΩΣ </a:t>
            </a:r>
            <a:r>
              <a:rPr lang="el-GR" sz="1400" b="1" dirty="0" smtClean="0"/>
              <a:t>ΑΥΤΟΚΙΝΗΤΩΝ – </a:t>
            </a:r>
            <a:r>
              <a:rPr lang="en-US" sz="1400" b="1" dirty="0" smtClean="0"/>
              <a:t>LEASEUROPE </a:t>
            </a:r>
            <a:r>
              <a:rPr lang="el-GR" sz="1400" b="1" dirty="0" smtClean="0"/>
              <a:t>(πρώην </a:t>
            </a:r>
            <a:r>
              <a:rPr lang="en-US" sz="1400" b="1" dirty="0" smtClean="0"/>
              <a:t>ECATRA)</a:t>
            </a:r>
            <a:endParaRPr lang="el-GR" sz="1400" b="1" dirty="0"/>
          </a:p>
          <a:p>
            <a:pPr marL="0" indent="0" fontAlgn="base" hangingPunct="0">
              <a:buNone/>
            </a:pPr>
            <a:r>
              <a:rPr lang="el-GR" sz="1400" dirty="0" smtClean="0"/>
              <a:t>	Εκπροσωπεί τον Κλάδο από το 1985 και συμμετέχει στις Επιτροπές</a:t>
            </a:r>
            <a:endParaRPr lang="el-GR" sz="1400" dirty="0"/>
          </a:p>
          <a:p>
            <a:pPr marL="0" lvl="0" indent="0" fontAlgn="base" hangingPunct="0">
              <a:buNone/>
            </a:pPr>
            <a:r>
              <a:rPr lang="el-GR" sz="1400" dirty="0" smtClean="0"/>
              <a:t>	Automotive </a:t>
            </a:r>
            <a:r>
              <a:rPr lang="el-GR" sz="1400" dirty="0"/>
              <a:t>Steering Group</a:t>
            </a:r>
          </a:p>
          <a:p>
            <a:pPr marL="0" lvl="0" indent="0" fontAlgn="base" hangingPunct="0">
              <a:buNone/>
            </a:pPr>
            <a:r>
              <a:rPr lang="el-GR" sz="1400" dirty="0" smtClean="0"/>
              <a:t>	Car </a:t>
            </a:r>
            <a:r>
              <a:rPr lang="el-GR" sz="1400" dirty="0"/>
              <a:t>Renting Working Group</a:t>
            </a:r>
          </a:p>
          <a:p>
            <a:pPr marL="0" lvl="0" indent="0" fontAlgn="base" hangingPunct="0">
              <a:buNone/>
            </a:pPr>
            <a:r>
              <a:rPr lang="el-GR" sz="1400" dirty="0" smtClean="0"/>
              <a:t>	Car </a:t>
            </a:r>
            <a:r>
              <a:rPr lang="el-GR" sz="1400" dirty="0"/>
              <a:t>Leasing Working Group</a:t>
            </a:r>
          </a:p>
          <a:p>
            <a:pPr marL="0" lvl="0" indent="0" fontAlgn="base" hangingPunct="0">
              <a:buNone/>
            </a:pPr>
            <a:r>
              <a:rPr lang="el-GR" sz="1400" dirty="0" smtClean="0"/>
              <a:t>	Truck </a:t>
            </a:r>
            <a:r>
              <a:rPr lang="el-GR" sz="1400" dirty="0"/>
              <a:t>Rental Working </a:t>
            </a:r>
            <a:r>
              <a:rPr lang="el-GR" sz="1400" dirty="0" smtClean="0"/>
              <a:t>Grou</a:t>
            </a:r>
            <a:r>
              <a:rPr lang="en-US" sz="1400" dirty="0" smtClean="0"/>
              <a:t>p</a:t>
            </a:r>
            <a:endParaRPr lang="el-GR" sz="1400" dirty="0" smtClean="0"/>
          </a:p>
          <a:p>
            <a:pPr marL="0" lvl="0" indent="0" fontAlgn="base" hangingPunct="0">
              <a:buNone/>
            </a:pPr>
            <a:endParaRPr lang="el-GR" sz="1400" dirty="0"/>
          </a:p>
          <a:p>
            <a:pPr marL="0" indent="0" fontAlgn="base" hangingPunct="0">
              <a:buNone/>
            </a:pPr>
            <a:r>
              <a:rPr lang="el-GR" sz="1400" i="1" dirty="0"/>
              <a:t> </a:t>
            </a:r>
            <a:endParaRPr lang="el-GR" sz="1400" dirty="0"/>
          </a:p>
          <a:p>
            <a:pPr marL="0" indent="0" fontAlgn="base" hangingPunct="0">
              <a:buNone/>
            </a:pPr>
            <a:r>
              <a:rPr lang="el-GR" sz="1400" i="1" dirty="0"/>
              <a:t> </a:t>
            </a:r>
            <a:endParaRPr lang="el-GR" sz="1400" dirty="0"/>
          </a:p>
        </p:txBody>
      </p:sp>
      <p:pic>
        <p:nvPicPr>
          <p:cNvPr id="4" name="Picture 3" descr="STEEA - Transparent Black.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4025" y="5445224"/>
            <a:ext cx="205898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6614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2971"/>
            <a:ext cx="8229600" cy="1143000"/>
          </a:xfrm>
        </p:spPr>
        <p:txBody>
          <a:bodyPr>
            <a:normAutofit/>
          </a:bodyPr>
          <a:lstStyle/>
          <a:p>
            <a:r>
              <a:rPr lang="el-GR" sz="2800" dirty="0"/>
              <a:t>Αποχαιρετισμός στον ιδρυτή του ΣΤΕΕΑΕ</a:t>
            </a:r>
          </a:p>
        </p:txBody>
      </p:sp>
      <p:sp>
        <p:nvSpPr>
          <p:cNvPr id="3" name="Content Placeholder 2"/>
          <p:cNvSpPr>
            <a:spLocks noGrp="1"/>
          </p:cNvSpPr>
          <p:nvPr>
            <p:ph idx="1"/>
          </p:nvPr>
        </p:nvSpPr>
        <p:spPr>
          <a:xfrm>
            <a:off x="2555776" y="2348880"/>
            <a:ext cx="3888432" cy="2260848"/>
          </a:xfrm>
        </p:spPr>
        <p:txBody>
          <a:bodyPr>
            <a:normAutofit/>
          </a:bodyPr>
          <a:lstStyle/>
          <a:p>
            <a:pPr marL="0" indent="0">
              <a:buNone/>
            </a:pPr>
            <a:endParaRPr lang="el-GR" sz="1400" dirty="0" smtClean="0"/>
          </a:p>
        </p:txBody>
      </p:sp>
      <p:pic>
        <p:nvPicPr>
          <p:cNvPr id="4" name="Picture 3" descr="STEEA - Transparent Black.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4025" y="5445224"/>
            <a:ext cx="205898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steamgr.USR\Desktop\Θεόδωρος Βασιλάκης.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672" y="1412776"/>
            <a:ext cx="5509961"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728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8229600" cy="1143000"/>
          </a:xfrm>
        </p:spPr>
        <p:txBody>
          <a:bodyPr>
            <a:normAutofit/>
          </a:bodyPr>
          <a:lstStyle/>
          <a:p>
            <a:r>
              <a:rPr lang="el-GR" sz="2800" dirty="0"/>
              <a:t>Αποχαιρετισμός στον ιδρυτή του ΣΤΕΕΑΕ</a:t>
            </a:r>
            <a:endParaRPr lang="el-GR" sz="2800" dirty="0">
              <a:solidFill>
                <a:schemeClr val="bg2">
                  <a:lumMod val="40000"/>
                  <a:lumOff val="60000"/>
                </a:schemeClr>
              </a:solidFill>
            </a:endParaRPr>
          </a:p>
        </p:txBody>
      </p:sp>
      <p:sp>
        <p:nvSpPr>
          <p:cNvPr id="3" name="Content Placeholder 2"/>
          <p:cNvSpPr>
            <a:spLocks noGrp="1"/>
          </p:cNvSpPr>
          <p:nvPr>
            <p:ph idx="1"/>
          </p:nvPr>
        </p:nvSpPr>
        <p:spPr>
          <a:xfrm>
            <a:off x="1619672" y="2060848"/>
            <a:ext cx="5976664" cy="3024336"/>
          </a:xfrm>
        </p:spPr>
        <p:txBody>
          <a:bodyPr>
            <a:noAutofit/>
          </a:bodyPr>
          <a:lstStyle/>
          <a:p>
            <a:pPr lvl="0" fontAlgn="base" hangingPunct="0"/>
            <a:endParaRPr lang="el-GR" sz="1400" dirty="0"/>
          </a:p>
          <a:p>
            <a:pPr fontAlgn="base" hangingPunct="0"/>
            <a:r>
              <a:rPr lang="el-GR" sz="1400" dirty="0" smtClean="0"/>
              <a:t>Ο Θεόδωρος Βασιλάκης ήταν ο εμπνευστής και ιδρυτικό μέλους του Συνδέσμου</a:t>
            </a:r>
          </a:p>
          <a:p>
            <a:pPr fontAlgn="base" hangingPunct="0"/>
            <a:endParaRPr lang="el-GR" sz="1400" dirty="0" smtClean="0"/>
          </a:p>
          <a:p>
            <a:pPr fontAlgn="base" hangingPunct="0"/>
            <a:r>
              <a:rPr lang="el-GR" sz="1400" dirty="0" smtClean="0"/>
              <a:t>Το «Σωματείο Επιχειρήσεων Ενοικιάσεως Αυτοκινήτων» ιδρύεται το 1979 με πρωτοβουλία λίγων Επιχειρηματιών ανάμεσα στους οποίους ο Νίκος Σκαρλατίδης, Αλβέρτος Χακίμ, Γιώργος Στεφανίδης</a:t>
            </a:r>
          </a:p>
          <a:p>
            <a:pPr fontAlgn="base" hangingPunct="0"/>
            <a:endParaRPr lang="el-GR" sz="1400" dirty="0" smtClean="0"/>
          </a:p>
          <a:p>
            <a:pPr fontAlgn="base" hangingPunct="0"/>
            <a:r>
              <a:rPr lang="el-GR" sz="1400" dirty="0" smtClean="0"/>
              <a:t>Ο Θεόδωρος Βασιλάκης εκλέγεται Πρόεδρός του για 16 συνεχή χρόνια</a:t>
            </a:r>
          </a:p>
          <a:p>
            <a:pPr fontAlgn="base" hangingPunct="0"/>
            <a:endParaRPr lang="el-GR" sz="1400" dirty="0" smtClean="0"/>
          </a:p>
          <a:p>
            <a:pPr marL="0" indent="0" fontAlgn="base" hangingPunct="0">
              <a:buNone/>
            </a:pPr>
            <a:endParaRPr lang="el-GR" sz="1400" dirty="0" smtClean="0"/>
          </a:p>
          <a:p>
            <a:pPr marL="0" indent="0" fontAlgn="base" hangingPunct="0">
              <a:buNone/>
            </a:pPr>
            <a:endParaRPr lang="el-GR" sz="1400" dirty="0"/>
          </a:p>
        </p:txBody>
      </p:sp>
      <p:pic>
        <p:nvPicPr>
          <p:cNvPr id="4" name="Picture 3" descr="STEEA - Transparent Black.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4025" y="5445224"/>
            <a:ext cx="205898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9973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37" y="332656"/>
            <a:ext cx="8229600" cy="1143000"/>
          </a:xfrm>
        </p:spPr>
        <p:txBody>
          <a:bodyPr>
            <a:normAutofit fontScale="90000"/>
          </a:bodyPr>
          <a:lstStyle/>
          <a:p>
            <a:r>
              <a:rPr lang="el-GR" sz="2800" dirty="0"/>
              <a:t>Αποχαιρετισμός στον ιδρυτή του </a:t>
            </a:r>
            <a:r>
              <a:rPr lang="el-GR" sz="2800" dirty="0" smtClean="0"/>
              <a:t>ΣΤΕΕΑΕ</a:t>
            </a:r>
            <a:br>
              <a:rPr lang="el-GR" sz="2800" dirty="0" smtClean="0"/>
            </a:br>
            <a:r>
              <a:rPr lang="el-GR" sz="2800" dirty="0"/>
              <a:t/>
            </a:r>
            <a:br>
              <a:rPr lang="el-GR" sz="2800" dirty="0"/>
            </a:br>
            <a:r>
              <a:rPr lang="el-GR" sz="1800" dirty="0" smtClean="0"/>
              <a:t>Το Καταστατικό Ίδρυσης του Σωματείου</a:t>
            </a:r>
            <a:endParaRPr lang="el-GR" sz="1800"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168859"/>
            <a:ext cx="2534681"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4185" y="2160117"/>
            <a:ext cx="2461427" cy="3455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2696" y="1700809"/>
            <a:ext cx="3103480"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347864" y="4549770"/>
            <a:ext cx="2592288" cy="369332"/>
          </a:xfrm>
          <a:prstGeom prst="rect">
            <a:avLst/>
          </a:prstGeom>
          <a:noFill/>
          <a:ln>
            <a:solidFill>
              <a:srgbClr val="FF0000"/>
            </a:solidFill>
          </a:ln>
        </p:spPr>
        <p:txBody>
          <a:bodyPr wrap="square" rtlCol="0">
            <a:spAutoFit/>
          </a:bodyPr>
          <a:lstStyle/>
          <a:p>
            <a:endParaRPr lang="el-GR" dirty="0"/>
          </a:p>
        </p:txBody>
      </p:sp>
    </p:spTree>
    <p:extLst>
      <p:ext uri="{BB962C8B-B14F-4D97-AF65-F5344CB8AC3E}">
        <p14:creationId xmlns:p14="http://schemas.microsoft.com/office/powerpoint/2010/main" val="35013819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20410</TotalTime>
  <Words>1860</Words>
  <Application>Microsoft Office PowerPoint</Application>
  <PresentationFormat>On-screen Show (4:3)</PresentationFormat>
  <Paragraphs>417</Paragraphs>
  <Slides>41</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Wingdings</vt:lpstr>
      <vt:lpstr>Office Theme</vt:lpstr>
      <vt:lpstr>        Σ.Τ.Ε.Ε.Α.Ε.</vt:lpstr>
      <vt:lpstr>Μέλη του παρόντος Δ.Σ.</vt:lpstr>
      <vt:lpstr> Μέγεθος του ΣΤΕΕΑΕ  </vt:lpstr>
      <vt:lpstr> Μέλη του ΣΤΕΕΑΕ είναι…</vt:lpstr>
      <vt:lpstr> Κώδικας Επαγγελματικής Δεοντολογίας</vt:lpstr>
      <vt:lpstr> Ο ΣΤΕΕΑΕ συνεργάζεται  με…</vt:lpstr>
      <vt:lpstr>Αποχαιρετισμός στον ιδρυτή του ΣΤΕΕΑΕ</vt:lpstr>
      <vt:lpstr>Αποχαιρετισμός στον ιδρυτή του ΣΤΕΕΑΕ</vt:lpstr>
      <vt:lpstr>Αποχαιρετισμός στον ιδρυτή του ΣΤΕΕΑΕ  Το Καταστατικό Ίδρυσης του Σωματείου</vt:lpstr>
      <vt:lpstr>Αποχαιρετισμός στον ιδρυτή του ΣΤΕΕΑΕ</vt:lpstr>
      <vt:lpstr>Αποχαιρετισμός στον ιδρυτή του ΣΤΕΕΑΕ</vt:lpstr>
      <vt:lpstr>Αποχαιρετισμός στον ιδρυτή του ΣΤΕΕΑΕ</vt:lpstr>
      <vt:lpstr> ΤΟΜΕΑΣ ΘΕΜΑΤΩΝ</vt:lpstr>
      <vt:lpstr>Ενοικίαση με Οδηγό Ακόμη μια ΤΑΧΙ-κή Απόφαση</vt:lpstr>
      <vt:lpstr> Ενοικίαση με Οδηγό </vt:lpstr>
      <vt:lpstr> Ενοικίαση με Οδηγό Μεταφορά πελατών Τουριστικών Καταλυμάτων Shuttle Bus </vt:lpstr>
      <vt:lpstr> Κλήσεις για παράνομη στάθμευση </vt:lpstr>
      <vt:lpstr>Διεθνείς Άδειες Οδήγησης</vt:lpstr>
      <vt:lpstr>Διεθνείς Άδειες Οδήγησης (συνέχεια)</vt:lpstr>
      <vt:lpstr>Διεθνείς Άδειες Οδήγησης (συνέχεια)</vt:lpstr>
      <vt:lpstr>Διεθνείς Άδειες Οδήγησης (συνέχεια)</vt:lpstr>
      <vt:lpstr>Δυσφήμιση του Κλάδου</vt:lpstr>
      <vt:lpstr>Επιτροπή Προσφυγών</vt:lpstr>
      <vt:lpstr>ΤΟΜΕΑΣ ΘΕΜΑΤΩΝ</vt:lpstr>
      <vt:lpstr>IFRS 16 </vt:lpstr>
      <vt:lpstr>IFRS 16 (συνέχεια) </vt:lpstr>
      <vt:lpstr>Τέλη Κυκλοφορίας   </vt:lpstr>
      <vt:lpstr>Τέλη Κυκλοφορίας  (συνέχεια)  </vt:lpstr>
      <vt:lpstr>ΦΠΑ Αποζημιώσεων </vt:lpstr>
      <vt:lpstr>ΤΟΜΕΑΣ ΘΕΜΑΤΩΝ</vt:lpstr>
      <vt:lpstr>Γενικός Κανονισμός Προσωπικών Δεδομένων  (GDPR)</vt:lpstr>
      <vt:lpstr> New Deal for Consumers  </vt:lpstr>
      <vt:lpstr>Οδηγία για την Ασφαλιστική Διανομή (IDD)</vt:lpstr>
      <vt:lpstr>Παγκόσμια Εναρμονισμένη Μέθοδος Μέτρησης  Worldwide Harmonised Light Vehicle Test Procedure (WLTP)</vt:lpstr>
      <vt:lpstr>«Απέλαση» των Diesel από τις πόλεις</vt:lpstr>
      <vt:lpstr>«Απέλαση» των Diesel από τις πόλεις (συνέχεια)</vt:lpstr>
      <vt:lpstr>Άλλα θέματα</vt:lpstr>
      <vt:lpstr>Αλλαγή Διεύθυνσης Συνδέσμου</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ΣΤΕΕΑΕ</dc:title>
  <dc:creator>Vlahava Anna</dc:creator>
  <cp:lastModifiedBy>Vlahava Anna</cp:lastModifiedBy>
  <cp:revision>225</cp:revision>
  <cp:lastPrinted>2018-12-11T10:04:10Z</cp:lastPrinted>
  <dcterms:created xsi:type="dcterms:W3CDTF">2016-03-04T10:28:57Z</dcterms:created>
  <dcterms:modified xsi:type="dcterms:W3CDTF">2018-12-18T08:38:32Z</dcterms:modified>
</cp:coreProperties>
</file>